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09" r:id="rId5"/>
  </p:sldMasterIdLst>
  <p:notesMasterIdLst>
    <p:notesMasterId r:id="rId21"/>
  </p:notesMasterIdLst>
  <p:sldIdLst>
    <p:sldId id="256" r:id="rId6"/>
    <p:sldId id="272" r:id="rId7"/>
    <p:sldId id="258" r:id="rId8"/>
    <p:sldId id="269" r:id="rId9"/>
    <p:sldId id="259" r:id="rId10"/>
    <p:sldId id="260" r:id="rId11"/>
    <p:sldId id="261" r:id="rId12"/>
    <p:sldId id="274" r:id="rId13"/>
    <p:sldId id="263" r:id="rId14"/>
    <p:sldId id="267" r:id="rId15"/>
    <p:sldId id="275" r:id="rId16"/>
    <p:sldId id="271" r:id="rId17"/>
    <p:sldId id="268" r:id="rId18"/>
    <p:sldId id="270" r:id="rId19"/>
    <p:sldId id="276" r:id="rId2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2975"/>
    <a:srgbClr val="A91F2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C3BC1-4036-9C36-6907-CD1B6D8DE512}" v="32" dt="2020-10-26T17:31:50.213"/>
    <p1510:client id="{445602C4-CBFB-D0C9-A13C-117816FD48CD}" v="2" dt="2020-02-06T09:32:18.858"/>
    <p1510:client id="{63A79453-1E1A-EF00-553E-ACDCA982FDE3}" v="2" dt="2020-10-06T14:11:09.635"/>
    <p1510:client id="{87653034-D083-359D-519B-21701BF2804C}" v="8" dt="2021-01-08T15:31:33.955"/>
    <p1510:client id="{984F8325-87A4-CA5A-F38E-16FD1A6BA8BC}" v="181" dt="2023-01-25T15:05:01.300"/>
    <p1510:client id="{9B72E14E-9FB6-0EF5-9C17-BAA6464339A9}" v="441" dt="2021-01-08T14:27:22.311"/>
    <p1510:client id="{A5B0B627-0447-D66F-7EAC-A29DE9D2A0FE}" v="32" dt="2020-11-26T12:30:11.085"/>
    <p1510:client id="{B1B6CDFB-D054-8B7A-4145-54AA76596FEE}" v="876" dt="2020-10-20T11:24:22.141"/>
    <p1510:client id="{EA58BA1D-2E76-4A04-ADD6-89D6DE2371A6}" v="9" dt="2019-10-29T15:30:03.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965D1-09F0-4F3B-8A24-D1993AC9C617}"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C2F7-CEBA-4292-8D5B-B5693DC7851A}" type="slidenum">
              <a:rPr lang="en-GB" smtClean="0"/>
              <a:t>‹#›</a:t>
            </a:fld>
            <a:endParaRPr lang="en-GB"/>
          </a:p>
        </p:txBody>
      </p:sp>
    </p:spTree>
    <p:extLst>
      <p:ext uri="{BB962C8B-B14F-4D97-AF65-F5344CB8AC3E}">
        <p14:creationId xmlns:p14="http://schemas.microsoft.com/office/powerpoint/2010/main" val="24123752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lib-research-support@bristol.ac.u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datadryad.org/stash" TargetMode="External"/><Relationship Id="rId3" Type="http://schemas.openxmlformats.org/officeDocument/2006/relationships/hyperlink" Target="https://drive.google.com/drive/folders/1rVHu-PgYblpCpqWiksorTFnSENBeQIZX" TargetMode="External"/><Relationship Id="rId7" Type="http://schemas.openxmlformats.org/officeDocument/2006/relationships/hyperlink" Target="https://figshare.co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data.bris.ac.uk/data/" TargetMode="External"/><Relationship Id="rId5" Type="http://schemas.openxmlformats.org/officeDocument/2006/relationships/hyperlink" Target="https://www.re3data.org/" TargetMode="External"/><Relationship Id="rId4" Type="http://schemas.openxmlformats.org/officeDocument/2006/relationships/hyperlink" Target="https://www.ukdataservice.ac.uk/" TargetMode="External"/><Relationship Id="rId9" Type="http://schemas.openxmlformats.org/officeDocument/2006/relationships/hyperlink" Target="https://zenodo.or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cc.ac.uk/guidance/briefing-papers/standards-watch-papers/what-are-metadata-standard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ristol.ac.uk/acrc/research-data-storage-facility/" TargetMode="External"/><Relationship Id="rId7" Type="http://schemas.openxmlformats.org/officeDocument/2006/relationships/hyperlink" Target="http://bristol.ac.uk/staff/researchers/data/storing-and-using-research-dat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bristol.ac.uk/acrc/research-data-storage-facility/sharing-data-with-external-collaborators/" TargetMode="External"/><Relationship Id="rId5" Type="http://schemas.openxmlformats.org/officeDocument/2006/relationships/hyperlink" Target="https://data.bris.ac.uk/data/" TargetMode="External"/><Relationship Id="rId4" Type="http://schemas.openxmlformats.org/officeDocument/2006/relationships/hyperlink" Target="https://www.bristol.ac.uk/acrc/research-data-storage-facility/rdsf-cost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rive.google.com/drive/folders/1ozixUzFfXvPqLjZZX7M83Nf4tNwhe5LU" TargetMode="External"/><Relationship Id="rId7" Type="http://schemas.openxmlformats.org/officeDocument/2006/relationships/hyperlink" Target="https://data.blogs.bristol.ac.uk/bootcam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bristol.ac.uk/staff/researchers/training/live-training/" TargetMode="External"/><Relationship Id="rId5" Type="http://schemas.openxmlformats.org/officeDocument/2006/relationships/hyperlink" Target="https://fairsharing.org/" TargetMode="External"/><Relationship Id="rId4" Type="http://schemas.openxmlformats.org/officeDocument/2006/relationships/hyperlink" Target="http://bristol.ac.uk/staff/researchers/data/storing-and-using-research-data/"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ris.ac.uk/infosec/uobdata/transcrip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data is simply the evidence you have collected or created to underpin your research, and to validate your research claims. You might have created it, scanned it, measured it, photographed, or recorded it, or read and compiled it. </a:t>
            </a:r>
          </a:p>
          <a:p>
            <a:endParaRPr lang="en-US"/>
          </a:p>
          <a:p>
            <a:r>
              <a:rPr lang="en-US"/>
              <a:t>It doesn't include consent forms, websites, project reports, or the administrative data generated during running the project. </a:t>
            </a:r>
            <a:endParaRPr lang="en-US">
              <a:cs typeface="Calibri"/>
            </a:endParaRPr>
          </a:p>
          <a:p>
            <a:endParaRPr lang="en-US"/>
          </a:p>
          <a:p>
            <a:r>
              <a:rPr lang="en-US"/>
              <a:t>It may have value to other researchers because it would be time consuming, costly or impossible to recreate.  Even researchers in other disciplines may find the data useful.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3</a:t>
            </a:fld>
            <a:endParaRPr lang="en-GB"/>
          </a:p>
        </p:txBody>
      </p:sp>
    </p:spTree>
    <p:extLst>
      <p:ext uri="{BB962C8B-B14F-4D97-AF65-F5344CB8AC3E}">
        <p14:creationId xmlns:p14="http://schemas.microsoft.com/office/powerpoint/2010/main" val="240333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other point in the research lifecycle where you may find there is a requirement to share data is when you come to publish an article. Many publishers now require a dataset DOI for articles at the proofs stage, so it can be added in a template, or in a data access statement. A data access statement details where research data can be accessed and under what conditions, and many funders also require this in published articles, so it is important to remember to practise good research data management throughout your project and to expect your data to be shared at the time research outputs are published. </a:t>
            </a:r>
          </a:p>
        </p:txBody>
      </p:sp>
      <p:sp>
        <p:nvSpPr>
          <p:cNvPr id="4" name="Slide Number Placeholder 3"/>
          <p:cNvSpPr>
            <a:spLocks noGrp="1"/>
          </p:cNvSpPr>
          <p:nvPr>
            <p:ph type="sldNum" sz="quarter" idx="5"/>
          </p:nvPr>
        </p:nvSpPr>
        <p:spPr/>
        <p:txBody>
          <a:bodyPr/>
          <a:lstStyle/>
          <a:p>
            <a:fld id="{864CC2F7-CEBA-4292-8D5B-B5693DC7851A}" type="slidenum">
              <a:rPr lang="en-GB" smtClean="0"/>
              <a:t>12</a:t>
            </a:fld>
            <a:endParaRPr lang="en-GB"/>
          </a:p>
        </p:txBody>
      </p:sp>
    </p:spTree>
    <p:extLst>
      <p:ext uri="{BB962C8B-B14F-4D97-AF65-F5344CB8AC3E}">
        <p14:creationId xmlns:p14="http://schemas.microsoft.com/office/powerpoint/2010/main" val="58514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Most funders will have a policy requiring Open Access. </a:t>
            </a:r>
          </a:p>
          <a:p>
            <a:endParaRPr lang="en-US">
              <a:cs typeface="Calibri"/>
            </a:endParaRPr>
          </a:p>
          <a:p>
            <a:r>
              <a:rPr lang="en-US">
                <a:cs typeface="Calibri"/>
              </a:rPr>
              <a:t>There are two types of Open Access, some journals will offer both, but increasingly it will be one or the other. Both are acceptable to funders.</a:t>
            </a:r>
          </a:p>
          <a:p>
            <a:endParaRPr lang="en-US">
              <a:cs typeface="Calibri"/>
            </a:endParaRPr>
          </a:p>
          <a:p>
            <a:r>
              <a:rPr lang="en-US">
                <a:cs typeface="Calibri"/>
              </a:rPr>
              <a:t>Gold OA costs money (about £2000), but means the final manuscript will be open access on the publishers webpages. </a:t>
            </a:r>
          </a:p>
          <a:p>
            <a:r>
              <a:rPr lang="en-US">
                <a:cs typeface="Calibri"/>
              </a:rPr>
              <a:t>- Good for high profile papers.</a:t>
            </a:r>
          </a:p>
          <a:p>
            <a:r>
              <a:rPr lang="en-US">
                <a:cs typeface="Calibri"/>
              </a:rPr>
              <a:t>- UKRI funders and </a:t>
            </a:r>
            <a:r>
              <a:rPr lang="en-US" err="1">
                <a:cs typeface="Calibri"/>
              </a:rPr>
              <a:t>Wellcome</a:t>
            </a:r>
            <a:r>
              <a:rPr lang="en-US">
                <a:cs typeface="Calibri"/>
              </a:rPr>
              <a:t> Trust have provided block grants to the university to pay for these. Authors with these funders should not put journal OA costs in their applications.</a:t>
            </a:r>
          </a:p>
          <a:p>
            <a:r>
              <a:rPr lang="en-US">
                <a:cs typeface="Calibri"/>
              </a:rPr>
              <a:t>- Other funders will have their own rules. Authors should check with them.</a:t>
            </a:r>
          </a:p>
          <a:p>
            <a:endParaRPr lang="en-US">
              <a:cs typeface="Calibri"/>
            </a:endParaRPr>
          </a:p>
          <a:p>
            <a:r>
              <a:rPr lang="en-US">
                <a:cs typeface="Calibri"/>
              </a:rPr>
              <a:t>Green OA is free, and can be achieved by uploading the Author's Accepted Manuscript to an institutional repository (At Bristol it's done via Pure). </a:t>
            </a:r>
          </a:p>
          <a:p>
            <a:r>
              <a:rPr lang="en-US">
                <a:cs typeface="Calibri"/>
              </a:rPr>
              <a:t>- Some journals only allow Gold OA so check your major journals beforehand.</a:t>
            </a:r>
          </a:p>
          <a:p>
            <a:endParaRPr lang="en-US">
              <a:cs typeface="Calibri"/>
            </a:endParaRPr>
          </a:p>
          <a:p>
            <a:r>
              <a:rPr lang="en-US">
                <a:cs typeface="Calibri"/>
              </a:rPr>
              <a:t>The Library Research Support team are happy to help. Email </a:t>
            </a:r>
            <a:r>
              <a:rPr lang="en-GB">
                <a:hlinkClick r:id="rId3"/>
              </a:rPr>
              <a:t>lib-research-support@bristol.ac.uk</a:t>
            </a:r>
            <a:r>
              <a:rPr lang="en-GB"/>
              <a:t>.</a:t>
            </a:r>
            <a:endParaRPr lang="en-GB">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9</a:t>
            </a:fld>
            <a:endParaRPr lang="en-GB"/>
          </a:p>
        </p:txBody>
      </p:sp>
    </p:spTree>
    <p:extLst>
      <p:ext uri="{BB962C8B-B14F-4D97-AF65-F5344CB8AC3E}">
        <p14:creationId xmlns:p14="http://schemas.microsoft.com/office/powerpoint/2010/main" val="3010257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Sharing data can with human participants can be be problematic because of sensitivities with anonymity and reidentification however, these are not insurmountable. </a:t>
            </a:r>
          </a:p>
          <a:p>
            <a:endParaRPr lang="en-US"/>
          </a:p>
          <a:p>
            <a:r>
              <a:rPr lang="en-US"/>
              <a:t>Make sure that there is a line in your consent and participant information sheets which clearly states consent to share is being asked for -</a:t>
            </a:r>
          </a:p>
          <a:p>
            <a:endParaRPr lang="en-US"/>
          </a:p>
          <a:p>
            <a:r>
              <a:rPr lang="en-US"/>
              <a:t> 'I consent for my data/anonymised data/data stripped of identifiers to be shared openly/with other researchers subject to a data access agreement'. </a:t>
            </a:r>
          </a:p>
          <a:p>
            <a:endParaRPr lang="en-US"/>
          </a:p>
          <a:p>
            <a:r>
              <a:rPr lang="en-US"/>
              <a:t>If you don't have this in your consent forms, there may be issues when you come to share your data, and it will delay or prevent publication.  We have some suggested wording in this document  </a:t>
            </a:r>
            <a:r>
              <a:rPr lang="en-US">
                <a:hlinkClick r:id="rId3"/>
              </a:rPr>
              <a:t>Sharing research data concerning human participants</a:t>
            </a:r>
            <a:r>
              <a:rPr lang="en-US"/>
              <a:t>, but please do email us to check. </a:t>
            </a:r>
            <a:endParaRPr lang="en-US">
              <a:cs typeface="Calibri"/>
            </a:endParaRPr>
          </a:p>
          <a:p>
            <a:endParaRPr lang="en-US"/>
          </a:p>
          <a:p>
            <a:r>
              <a:rPr lang="en-US"/>
              <a:t>If you can't share the data for ethical reasons, please state this explicitly in your DMP. Many publishers now expect researchers to share underlying data at the point of publishing a paper, so you need to be able to justify the reason why you are unable to do so, and this is a good way to document it. </a:t>
            </a:r>
          </a:p>
          <a:p>
            <a:endParaRPr lang="en-US"/>
          </a:p>
          <a:p>
            <a:r>
              <a:rPr lang="en-US"/>
              <a:t>When you go to share, share it via a data repository, who will provide you with a permanent identifier, often a DOI, which you can link to in your published works, and link from in your dataset record. </a:t>
            </a:r>
          </a:p>
          <a:p>
            <a:endParaRPr lang="en-US"/>
          </a:p>
          <a:p>
            <a:r>
              <a:rPr lang="en-US"/>
              <a:t>You may have a discipline specific repository for data, for example the </a:t>
            </a:r>
            <a:r>
              <a:rPr lang="en-US" dirty="0">
                <a:hlinkClick r:id="rId4"/>
              </a:rPr>
              <a:t>UK Data Service</a:t>
            </a:r>
            <a:r>
              <a:rPr lang="en-US"/>
              <a:t> also </a:t>
            </a:r>
            <a:r>
              <a:rPr lang="en-US" dirty="0">
                <a:hlinkClick r:id="rId5"/>
              </a:rPr>
              <a:t>https://www.re3data.org/</a:t>
            </a:r>
            <a:r>
              <a:rPr lang="en-US"/>
              <a:t> has a searchable database of repositories. </a:t>
            </a:r>
          </a:p>
          <a:p>
            <a:r>
              <a:rPr lang="en-US"/>
              <a:t>You can share the data through the University's Research Data Repository, </a:t>
            </a:r>
            <a:r>
              <a:rPr lang="en-US" dirty="0">
                <a:hlinkClick r:id="rId6"/>
              </a:rPr>
              <a:t>data.bris</a:t>
            </a:r>
            <a:r>
              <a:rPr lang="en-US"/>
              <a:t>, where you can share openly or with access controls which limit data access to researchers only, subject to application.  Alternatively, you may also use a commercial repository, such as </a:t>
            </a:r>
            <a:r>
              <a:rPr lang="en-US" dirty="0">
                <a:hlinkClick r:id="rId7"/>
              </a:rPr>
              <a:t>Figshare</a:t>
            </a:r>
            <a:r>
              <a:rPr lang="en-US"/>
              <a:t>, </a:t>
            </a:r>
            <a:r>
              <a:rPr lang="en-US" dirty="0">
                <a:hlinkClick r:id="rId8"/>
              </a:rPr>
              <a:t>Dryad</a:t>
            </a:r>
            <a:r>
              <a:rPr lang="en-US"/>
              <a:t> or </a:t>
            </a:r>
            <a:r>
              <a:rPr lang="en-US" dirty="0">
                <a:hlinkClick r:id="rId9"/>
              </a:rPr>
              <a:t>Zenodo</a:t>
            </a:r>
            <a:endParaRPr lang="en-US" dirty="0"/>
          </a:p>
          <a:p>
            <a:endParaRPr lang="en-US"/>
          </a:p>
          <a:p>
            <a:r>
              <a:rPr lang="en-US"/>
              <a:t>'On request' is not acceptable to funders – potential data users may be unable to contact researchers as they may have moved institutions, researchers may not have brought data with them, they could have lost the only copy, and they may even be selective about who they share the data with. From a funder's perspective, this is not an appropriate way to preserve the data long term, to make it visible or to share the data widely to maximise returns from public funding. </a:t>
            </a:r>
          </a:p>
        </p:txBody>
      </p:sp>
      <p:sp>
        <p:nvSpPr>
          <p:cNvPr id="4" name="Slide Number Placeholder 3"/>
          <p:cNvSpPr>
            <a:spLocks noGrp="1"/>
          </p:cNvSpPr>
          <p:nvPr>
            <p:ph type="sldNum" sz="quarter" idx="5"/>
          </p:nvPr>
        </p:nvSpPr>
        <p:spPr/>
        <p:txBody>
          <a:bodyPr/>
          <a:lstStyle/>
          <a:p>
            <a:fld id="{864CC2F7-CEBA-4292-8D5B-B5693DC7851A}" type="slidenum">
              <a:rPr lang="en-GB" smtClean="0"/>
              <a:t>12</a:t>
            </a:fld>
            <a:endParaRPr lang="en-GB"/>
          </a:p>
        </p:txBody>
      </p:sp>
    </p:spTree>
    <p:extLst>
      <p:ext uri="{BB962C8B-B14F-4D97-AF65-F5344CB8AC3E}">
        <p14:creationId xmlns:p14="http://schemas.microsoft.com/office/powerpoint/2010/main" val="1903864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few key points to remember when planning data management, and these relate to collecting, organising, storing and sharing data</a:t>
            </a:r>
          </a:p>
          <a:p>
            <a:endParaRPr lang="en-US"/>
          </a:p>
          <a:p>
            <a:r>
              <a:rPr lang="en-US"/>
              <a:t>- Use open file formats wherever possible - some data may be generated in one file format for working, but converted to an open and/or less data intensive format for preservation and sharing</a:t>
            </a:r>
          </a:p>
          <a:p>
            <a:r>
              <a:rPr lang="en-US"/>
              <a:t>- Think carefully about how you will organise your data before you start to collect it – think about the information architecture and folder structure, who will be be able to access and be responsible for adding to and backing up folders before you start</a:t>
            </a:r>
          </a:p>
          <a:p>
            <a:r>
              <a:rPr lang="en-US"/>
              <a:t>- Always have at least two copies of the data, stored separately. Ideally, you should back up working data whenever changes are made, to a secure filestore and the RDSF, as these offer more security and robust storage</a:t>
            </a:r>
          </a:p>
          <a:p>
            <a:r>
              <a:rPr lang="en-US"/>
              <a:t>- Share data via a designated data repository, with a DOI</a:t>
            </a:r>
          </a:p>
          <a:p>
            <a:r>
              <a:rPr lang="en-US"/>
              <a:t>- Explicitly ask your research participants for consent to share – either openly or via controlled access, and consider any copyright issues or potential embargos before data collection begins. </a:t>
            </a:r>
          </a:p>
        </p:txBody>
      </p:sp>
      <p:sp>
        <p:nvSpPr>
          <p:cNvPr id="4" name="Slide Number Placeholder 3"/>
          <p:cNvSpPr>
            <a:spLocks noGrp="1"/>
          </p:cNvSpPr>
          <p:nvPr>
            <p:ph type="sldNum" sz="quarter" idx="5"/>
          </p:nvPr>
        </p:nvSpPr>
        <p:spPr/>
        <p:txBody>
          <a:bodyPr/>
          <a:lstStyle/>
          <a:p>
            <a:fld id="{864CC2F7-CEBA-4292-8D5B-B5693DC7851A}" type="slidenum">
              <a:rPr lang="en-GB" smtClean="0"/>
              <a:t>13</a:t>
            </a:fld>
            <a:endParaRPr lang="en-GB"/>
          </a:p>
        </p:txBody>
      </p:sp>
    </p:spTree>
    <p:extLst>
      <p:ext uri="{BB962C8B-B14F-4D97-AF65-F5344CB8AC3E}">
        <p14:creationId xmlns:p14="http://schemas.microsoft.com/office/powerpoint/2010/main" val="2747364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need more help about research data management, here are our webpages. </a:t>
            </a:r>
          </a:p>
          <a:p>
            <a:endParaRPr lang="en-GB"/>
          </a:p>
          <a:p>
            <a:r>
              <a:rPr lang="en-GB"/>
              <a:t>For general help with Research Data Management, training, DMP checking and sharing data, please email us at data-bris@bristol.ac.uk</a:t>
            </a:r>
          </a:p>
          <a:p>
            <a:endParaRPr lang="en-GB"/>
          </a:p>
          <a:p>
            <a:r>
              <a:rPr lang="en-GB"/>
              <a:t>For data storage and setting up an Research Data Storage Facility account, please contact hpc-help@bristol.ac.uk</a:t>
            </a:r>
          </a:p>
        </p:txBody>
      </p:sp>
      <p:sp>
        <p:nvSpPr>
          <p:cNvPr id="4" name="Slide Number Placeholder 3"/>
          <p:cNvSpPr>
            <a:spLocks noGrp="1"/>
          </p:cNvSpPr>
          <p:nvPr>
            <p:ph type="sldNum" sz="quarter" idx="5"/>
          </p:nvPr>
        </p:nvSpPr>
        <p:spPr/>
        <p:txBody>
          <a:bodyPr/>
          <a:lstStyle/>
          <a:p>
            <a:fld id="{864CC2F7-CEBA-4292-8D5B-B5693DC7851A}" type="slidenum">
              <a:rPr lang="en-GB" smtClean="0"/>
              <a:t>15</a:t>
            </a:fld>
            <a:endParaRPr lang="en-GB"/>
          </a:p>
        </p:txBody>
      </p:sp>
    </p:spTree>
    <p:extLst>
      <p:ext uri="{BB962C8B-B14F-4D97-AF65-F5344CB8AC3E}">
        <p14:creationId xmlns:p14="http://schemas.microsoft.com/office/powerpoint/2010/main" val="346608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some of the types of data you may generate in Arts, Social Sciences and Law. It ranges from scans and photographs of artifacts and texts, through transcriptions of manuscripts and texts, to audio recording and online interviews, including recorded video. </a:t>
            </a:r>
          </a:p>
        </p:txBody>
      </p:sp>
      <p:sp>
        <p:nvSpPr>
          <p:cNvPr id="4" name="Slide Number Placeholder 3"/>
          <p:cNvSpPr>
            <a:spLocks noGrp="1"/>
          </p:cNvSpPr>
          <p:nvPr>
            <p:ph type="sldNum" sz="quarter" idx="5"/>
          </p:nvPr>
        </p:nvSpPr>
        <p:spPr/>
        <p:txBody>
          <a:bodyPr/>
          <a:lstStyle/>
          <a:p>
            <a:fld id="{864CC2F7-CEBA-4292-8D5B-B5693DC7851A}" type="slidenum">
              <a:rPr lang="en-GB" smtClean="0"/>
              <a:t>3</a:t>
            </a:fld>
            <a:endParaRPr lang="en-GB"/>
          </a:p>
        </p:txBody>
      </p:sp>
    </p:spTree>
    <p:extLst>
      <p:ext uri="{BB962C8B-B14F-4D97-AF65-F5344CB8AC3E}">
        <p14:creationId xmlns:p14="http://schemas.microsoft.com/office/powerpoint/2010/main" val="13077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Research data is an output in its own right, and in its own way, it is as valuable as a journal article, a book chapter or an exhibition. Many funders expect you to store and share your data, so others can access it, but the wider message of Open Research is that sharing data is for the public good, to accelerate our understanding of the world and particularly when research is publicly funded, it means better value for money for the funder and the public. </a:t>
            </a:r>
            <a:endParaRPr lang="en-US"/>
          </a:p>
        </p:txBody>
      </p:sp>
      <p:sp>
        <p:nvSpPr>
          <p:cNvPr id="4" name="Slide Number Placeholder 3"/>
          <p:cNvSpPr>
            <a:spLocks noGrp="1"/>
          </p:cNvSpPr>
          <p:nvPr>
            <p:ph type="sldNum" sz="quarter" idx="5"/>
          </p:nvPr>
        </p:nvSpPr>
        <p:spPr/>
        <p:txBody>
          <a:bodyPr/>
          <a:lstStyle/>
          <a:p>
            <a:fld id="{864CC2F7-CEBA-4292-8D5B-B5693DC7851A}" type="slidenum">
              <a:rPr lang="en-GB" smtClean="0"/>
              <a:t>4</a:t>
            </a:fld>
            <a:endParaRPr lang="en-GB"/>
          </a:p>
        </p:txBody>
      </p:sp>
    </p:spTree>
    <p:extLst>
      <p:ext uri="{BB962C8B-B14F-4D97-AF65-F5344CB8AC3E}">
        <p14:creationId xmlns:p14="http://schemas.microsoft.com/office/powerpoint/2010/main" val="310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vast majority of funders (and all the big ones) now require a Data Management Plan, usually at the application stage. The plan covers the following:</a:t>
            </a:r>
          </a:p>
          <a:p>
            <a:endParaRPr lang="en-US"/>
          </a:p>
          <a:p>
            <a:r>
              <a:rPr lang="en-US"/>
              <a:t>What data you will create: </a:t>
            </a:r>
          </a:p>
          <a:p>
            <a:pPr marL="171450" indent="-171450">
              <a:buFont typeface="Arial,Sans-Serif"/>
              <a:buChar char="•"/>
            </a:pPr>
            <a:r>
              <a:rPr lang="en-US"/>
              <a:t>'bundles' of data types, e.g. 200 x interviews, 500x archive references, 100 stills of an exhibition, 3x video of focus groups, so the funder knows you have thought out all of the separate strands of data which will be generated</a:t>
            </a:r>
          </a:p>
          <a:p>
            <a:pPr marL="171450" indent="-171450">
              <a:buFont typeface="Arial,Sans-Serif"/>
              <a:buChar char="•"/>
            </a:pPr>
            <a:r>
              <a:rPr lang="en-US"/>
              <a:t>file types – e.g. .docx, .pdf, .xlsx, .jpeg, .tiff and any specific proprietary software file types, so you can roughly estimate the size of each 'bundle' </a:t>
            </a:r>
            <a:endParaRPr lang="en-US">
              <a:cs typeface="Calibri"/>
            </a:endParaRPr>
          </a:p>
          <a:p>
            <a:pPr marL="171450" indent="-171450">
              <a:buFont typeface="Arial,Sans-Serif"/>
              <a:buChar char="•"/>
            </a:pPr>
            <a:r>
              <a:rPr lang="en-US"/>
              <a:t>Estimated size of the data generated during the project, so the funder knows this has been budgeted for</a:t>
            </a:r>
          </a:p>
          <a:p>
            <a:r>
              <a:rPr lang="en-US" dirty="0"/>
              <a:t>   </a:t>
            </a:r>
            <a:endParaRPr lang="en-US" dirty="0">
              <a:cs typeface="Calibri"/>
            </a:endParaRPr>
          </a:p>
          <a:p>
            <a:r>
              <a:rPr lang="en-US"/>
              <a:t>How you will </a:t>
            </a:r>
            <a:r>
              <a:rPr lang="en-US" err="1"/>
              <a:t>organise</a:t>
            </a:r>
            <a:r>
              <a:rPr lang="en-US"/>
              <a:t> it:</a:t>
            </a:r>
          </a:p>
          <a:p>
            <a:pPr marL="171450" indent="-171450">
              <a:buFont typeface="Arial,Sans-Serif"/>
              <a:buChar char="•"/>
            </a:pPr>
            <a:r>
              <a:rPr lang="en-US"/>
              <a:t>File naming conventions and routines for saving data</a:t>
            </a:r>
          </a:p>
          <a:p>
            <a:pPr marL="171450" indent="-171450">
              <a:buFont typeface="Arial,Sans-Serif"/>
              <a:buChar char="•"/>
            </a:pPr>
            <a:r>
              <a:rPr lang="en-US"/>
              <a:t>Who will be responsible for day to day management of the data</a:t>
            </a:r>
          </a:p>
          <a:p>
            <a:pPr marL="171450" indent="-171450">
              <a:buFont typeface="Arial,Sans-Serif"/>
              <a:buChar char="•"/>
            </a:pPr>
            <a:r>
              <a:rPr lang="en-US"/>
              <a:t>Quality control processes</a:t>
            </a:r>
          </a:p>
          <a:p>
            <a:pPr marL="171450" indent="-171450">
              <a:buFont typeface="Arial,Sans-Serif"/>
              <a:buChar char="•"/>
            </a:pPr>
            <a:endParaRPr lang="en-US"/>
          </a:p>
          <a:p>
            <a:r>
              <a:rPr lang="en-US"/>
              <a:t>What documentation you will need to understand and replicate or reproduce it:</a:t>
            </a:r>
          </a:p>
          <a:p>
            <a:pPr marL="171450" indent="-171450">
              <a:buFont typeface="Arial,Sans-Serif"/>
              <a:buChar char="•"/>
            </a:pPr>
            <a:r>
              <a:rPr lang="en-US"/>
              <a:t>Additional documentation, protocols, readme.txt files, </a:t>
            </a:r>
          </a:p>
          <a:p>
            <a:pPr marL="171450" indent="-171450">
              <a:buFont typeface="Arial,Sans-Serif"/>
              <a:buChar char="•"/>
            </a:pPr>
            <a:r>
              <a:rPr lang="en-US"/>
              <a:t>documents describing the process for collecting data, parameters/inclusions/exclusions in the dataset, and why these decisions were made</a:t>
            </a:r>
          </a:p>
          <a:p>
            <a:pPr marL="171450" indent="-171450">
              <a:buFont typeface="Arial,Sans-Serif"/>
              <a:buChar char="•"/>
            </a:pPr>
            <a:r>
              <a:rPr lang="en-US"/>
              <a:t>Use of any </a:t>
            </a:r>
            <a:r>
              <a:rPr lang="en-US" dirty="0">
                <a:hlinkClick r:id="rId3"/>
              </a:rPr>
              <a:t>metadata standards</a:t>
            </a:r>
            <a:r>
              <a:rPr lang="en-US" dirty="0"/>
              <a:t> </a:t>
            </a:r>
            <a:endParaRPr lang="en-US" dirty="0">
              <a:cs typeface="Calibri"/>
            </a:endParaRPr>
          </a:p>
          <a:p>
            <a:endParaRPr lang="en-US"/>
          </a:p>
          <a:p>
            <a:r>
              <a:rPr lang="en-US"/>
              <a:t>How you will store it in the short and long term:</a:t>
            </a:r>
          </a:p>
          <a:p>
            <a:pPr marL="171450" indent="-171450">
              <a:buFont typeface="Arial,Sans-Serif"/>
              <a:buChar char="•"/>
            </a:pPr>
            <a:r>
              <a:rPr lang="en-US"/>
              <a:t>What data will be collected on, and how will it be backed up</a:t>
            </a:r>
          </a:p>
          <a:p>
            <a:pPr marL="171450" indent="-171450">
              <a:buFont typeface="Arial,Sans-Serif"/>
              <a:buChar char="•"/>
            </a:pPr>
            <a:r>
              <a:rPr lang="en-US"/>
              <a:t>When it will be moved to secure networked file storage, such as the RDSF</a:t>
            </a:r>
          </a:p>
          <a:p>
            <a:pPr marL="171450" indent="-171450">
              <a:buFont typeface="Arial,Sans-Serif"/>
              <a:buChar char="•"/>
            </a:pPr>
            <a:r>
              <a:rPr lang="en-US"/>
              <a:t>Particularly important when working remotely or in the field</a:t>
            </a:r>
          </a:p>
          <a:p>
            <a:pPr marL="171450" indent="-171450">
              <a:buFont typeface="Arial,Sans-Serif"/>
              <a:buChar char="•"/>
            </a:pPr>
            <a:endParaRPr lang="en-US"/>
          </a:p>
          <a:p>
            <a:r>
              <a:rPr lang="en-US"/>
              <a:t>How you will preserve it and share it;</a:t>
            </a:r>
          </a:p>
          <a:p>
            <a:pPr marL="171450" indent="-171450">
              <a:buFont typeface="Arial,Sans-Serif"/>
              <a:buChar char="•"/>
            </a:pPr>
            <a:r>
              <a:rPr lang="en-US"/>
              <a:t>which repository/repositories, any code repositories, if you have code</a:t>
            </a:r>
          </a:p>
          <a:p>
            <a:pPr marL="171450" indent="-171450">
              <a:buFont typeface="Arial,Sans-Serif"/>
              <a:buChar char="•"/>
            </a:pPr>
            <a:r>
              <a:rPr lang="en-US"/>
              <a:t>any sensitivities which will mean there are access restrictions on who you can share it with (will it be open, or require some sort of registration before accessing it) </a:t>
            </a:r>
          </a:p>
          <a:p>
            <a:pPr marL="171450" indent="-171450">
              <a:buFont typeface="Arial,Sans-Serif"/>
              <a:buChar char="•"/>
            </a:pPr>
            <a:r>
              <a:rPr lang="en-US"/>
              <a:t>how long you will keep exclusive use of the data after the project ends. </a:t>
            </a:r>
          </a:p>
        </p:txBody>
      </p:sp>
      <p:sp>
        <p:nvSpPr>
          <p:cNvPr id="4" name="Slide Number Placeholder 3"/>
          <p:cNvSpPr>
            <a:spLocks noGrp="1"/>
          </p:cNvSpPr>
          <p:nvPr>
            <p:ph type="sldNum" sz="quarter" idx="5"/>
          </p:nvPr>
        </p:nvSpPr>
        <p:spPr/>
        <p:txBody>
          <a:bodyPr/>
          <a:lstStyle/>
          <a:p>
            <a:fld id="{864CC2F7-CEBA-4292-8D5B-B5693DC7851A}" type="slidenum">
              <a:rPr lang="en-GB" smtClean="0"/>
              <a:t>5</a:t>
            </a:fld>
            <a:endParaRPr lang="en-GB"/>
          </a:p>
        </p:txBody>
      </p:sp>
    </p:spTree>
    <p:extLst>
      <p:ext uri="{BB962C8B-B14F-4D97-AF65-F5344CB8AC3E}">
        <p14:creationId xmlns:p14="http://schemas.microsoft.com/office/powerpoint/2010/main" val="174343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2018, the AHRC has changed from Techical Plans to 2 page Data Management Plans. They provide a template, and it is required for </a:t>
            </a:r>
            <a:r>
              <a:rPr lang="en-US"/>
              <a:t>Leadership Fellows, Research Grants and Follow on Funding applications. </a:t>
            </a:r>
            <a:endParaRPr lang="en-US">
              <a:cs typeface="Calibri"/>
            </a:endParaRPr>
          </a:p>
          <a:p>
            <a:endParaRPr lang="en-US">
              <a:cs typeface="Calibri"/>
            </a:endParaRPr>
          </a:p>
          <a:p>
            <a:r>
              <a:rPr lang="en-US">
                <a:cs typeface="Calibri"/>
              </a:rPr>
              <a:t>The plan has specific questions about how projects will manage data. </a:t>
            </a:r>
          </a:p>
          <a:p>
            <a:endParaRPr lang="en-US"/>
          </a:p>
          <a:p>
            <a:r>
              <a:rPr lang="en-US"/>
              <a:t>Data types and why you decided to use them </a:t>
            </a:r>
          </a:p>
          <a:p>
            <a:r>
              <a:rPr lang="en-US"/>
              <a:t>Proposed methodologies used to create the data, including how personnel and the University will be suitable to support the data/digital aspects of the work</a:t>
            </a:r>
          </a:p>
          <a:p>
            <a:r>
              <a:rPr lang="en-US"/>
              <a:t>Data storage and back up procedures in the short and long term, including how long it will be stored for and any costs incurred</a:t>
            </a:r>
          </a:p>
          <a:p>
            <a:r>
              <a:rPr lang="en-US"/>
              <a:t>How you will share it and its value to others, including how it could be used in the future, when you will be releasing it, whether there will be a cost to access it, and how different audiences will be informed </a:t>
            </a:r>
          </a:p>
          <a:p>
            <a:r>
              <a:rPr lang="en-US"/>
              <a:t>Any ethical and Legal considerations when collecting, storing and releasing the data</a:t>
            </a:r>
          </a:p>
          <a:p>
            <a:endParaRPr lang="en-US">
              <a:cs typeface="Calibri"/>
            </a:endParaRPr>
          </a:p>
          <a:p>
            <a:r>
              <a:rPr lang="en-US"/>
              <a:t>AHRC do expect data to be availble for a minumum of 3 years post project</a:t>
            </a:r>
          </a:p>
        </p:txBody>
      </p:sp>
      <p:sp>
        <p:nvSpPr>
          <p:cNvPr id="4" name="Slide Number Placeholder 3"/>
          <p:cNvSpPr>
            <a:spLocks noGrp="1"/>
          </p:cNvSpPr>
          <p:nvPr>
            <p:ph type="sldNum" sz="quarter" idx="5"/>
          </p:nvPr>
        </p:nvSpPr>
        <p:spPr/>
        <p:txBody>
          <a:bodyPr/>
          <a:lstStyle/>
          <a:p>
            <a:fld id="{864CC2F7-CEBA-4292-8D5B-B5693DC7851A}" type="slidenum">
              <a:rPr lang="en-GB" smtClean="0"/>
              <a:t>6</a:t>
            </a:fld>
            <a:endParaRPr lang="en-GB"/>
          </a:p>
        </p:txBody>
      </p:sp>
    </p:spTree>
    <p:extLst>
      <p:ext uri="{BB962C8B-B14F-4D97-AF65-F5344CB8AC3E}">
        <p14:creationId xmlns:p14="http://schemas.microsoft.com/office/powerpoint/2010/main" val="877838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ESRC also requires a detailed Data Management plan, with a similar template to AHRC. It covers </a:t>
            </a:r>
          </a:p>
          <a:p>
            <a:endParaRPr lang="en-US">
              <a:cs typeface="Calibri"/>
            </a:endParaRPr>
          </a:p>
          <a:p>
            <a:r>
              <a:rPr lang="en-US">
                <a:cs typeface="Calibri"/>
              </a:rPr>
              <a:t>An assessment of existing data, including use of third party datasets and if new data is to be created, the gap identified. ESRC </a:t>
            </a:r>
            <a:r>
              <a:rPr lang="en-US"/>
              <a:t>encourages the re-use of existing data</a:t>
            </a:r>
            <a:endParaRPr lang="en-US">
              <a:cs typeface="Calibri"/>
            </a:endParaRPr>
          </a:p>
          <a:p>
            <a:r>
              <a:rPr lang="en-US">
                <a:cs typeface="Calibri"/>
              </a:rPr>
              <a:t>Information about new data, including the methodologies for collection, the amount, type, documentation, metadata standards and formats of data</a:t>
            </a:r>
          </a:p>
          <a:p>
            <a:r>
              <a:rPr lang="en-US">
                <a:cs typeface="Calibri"/>
              </a:rPr>
              <a:t>The quality assurance of data, including data entry, transcripotion and peer review of the data</a:t>
            </a:r>
            <a:endParaRPr lang="en-US"/>
          </a:p>
          <a:p>
            <a:r>
              <a:rPr lang="en-US">
                <a:cs typeface="Calibri"/>
              </a:rPr>
              <a:t>Data security and back up procedures</a:t>
            </a:r>
            <a:endParaRPr lang="en-US"/>
          </a:p>
          <a:p>
            <a:r>
              <a:rPr lang="en-US">
                <a:cs typeface="Calibri"/>
              </a:rPr>
              <a:t>Curation of data and day to day management, including how data will be organised and documented so it is easily understood by others</a:t>
            </a:r>
          </a:p>
          <a:p>
            <a:r>
              <a:rPr lang="en-US">
                <a:cs typeface="Calibri"/>
              </a:rPr>
              <a:t>Any difficulties in data sharing, for example, strategies for dealing with informed consent, anonymisation and restricting access to data, and explicit procedures which will allow the data to be made available for future research</a:t>
            </a:r>
            <a:endParaRPr lang="en-US"/>
          </a:p>
          <a:p>
            <a:r>
              <a:rPr lang="en-US">
                <a:cs typeface="Calibri" panose="020F0502020204030204"/>
              </a:rPr>
              <a:t>Copyright or IP ownership</a:t>
            </a:r>
          </a:p>
          <a:p>
            <a:r>
              <a:rPr lang="en-US">
                <a:cs typeface="Calibri" panose="020F0502020204030204"/>
              </a:rPr>
              <a:t>Overall responsibilities for data management and preparation for data sharing. </a:t>
            </a:r>
          </a:p>
          <a:p>
            <a:endParaRPr lang="en-US">
              <a:cs typeface="Calibri" panose="020F0502020204030204"/>
            </a:endParaRPr>
          </a:p>
          <a:p>
            <a:r>
              <a:rPr lang="en-US">
                <a:cs typeface="Calibri" panose="020F0502020204030204"/>
              </a:rPr>
              <a:t>Data must be available for re-use or offered to the UK Data Service within three months of the end of the grant or the final payment may be withheld. </a:t>
            </a:r>
          </a:p>
        </p:txBody>
      </p:sp>
      <p:sp>
        <p:nvSpPr>
          <p:cNvPr id="4" name="Slide Number Placeholder 3"/>
          <p:cNvSpPr>
            <a:spLocks noGrp="1"/>
          </p:cNvSpPr>
          <p:nvPr>
            <p:ph type="sldNum" sz="quarter" idx="5"/>
          </p:nvPr>
        </p:nvSpPr>
        <p:spPr/>
        <p:txBody>
          <a:bodyPr/>
          <a:lstStyle/>
          <a:p>
            <a:fld id="{864CC2F7-CEBA-4292-8D5B-B5693DC7851A}" type="slidenum">
              <a:rPr lang="en-GB" smtClean="0"/>
              <a:t>7</a:t>
            </a:fld>
            <a:endParaRPr lang="en-GB"/>
          </a:p>
        </p:txBody>
      </p:sp>
    </p:spTree>
    <p:extLst>
      <p:ext uri="{BB962C8B-B14F-4D97-AF65-F5344CB8AC3E}">
        <p14:creationId xmlns:p14="http://schemas.microsoft.com/office/powerpoint/2010/main" val="135646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writing your DMP, one of the first things to consider is where you will store your data.</a:t>
            </a:r>
          </a:p>
          <a:p>
            <a:endParaRPr lang="en-US" dirty="0">
              <a:cs typeface="Calibri"/>
            </a:endParaRPr>
          </a:p>
          <a:p>
            <a:r>
              <a:rPr lang="en-US" dirty="0">
                <a:cs typeface="Calibri"/>
              </a:rPr>
              <a:t>Above all, remember to never store your data, especially if it is valuable or sensitive, on USB drives, Dropbox, </a:t>
            </a:r>
            <a:r>
              <a:rPr lang="en-US" dirty="0" err="1">
                <a:cs typeface="Calibri"/>
              </a:rPr>
              <a:t>MyFiles</a:t>
            </a:r>
            <a:r>
              <a:rPr lang="en-US" dirty="0">
                <a:cs typeface="Calibri"/>
              </a:rPr>
              <a:t> or any single PC's hard drive. </a:t>
            </a:r>
          </a:p>
          <a:p>
            <a:endParaRPr lang="en-US" dirty="0">
              <a:cs typeface="Calibri"/>
            </a:endParaRPr>
          </a:p>
          <a:p>
            <a:r>
              <a:rPr lang="en-US" dirty="0">
                <a:cs typeface="Calibri"/>
              </a:rPr>
              <a:t>The University has a specific, safe and secure </a:t>
            </a:r>
            <a:r>
              <a:rPr lang="en-US" dirty="0">
                <a:cs typeface="Calibri"/>
                <a:hlinkClick r:id="rId3"/>
              </a:rPr>
              <a:t>Research Data Storage Facility</a:t>
            </a:r>
            <a:r>
              <a:rPr lang="en-US" dirty="0">
                <a:cs typeface="Calibri"/>
              </a:rPr>
              <a:t>, which is backed up nightly to tape, with data stored in 2 secure locations. University PIs are entitled to up to 5TB of storage space, split across their projects. </a:t>
            </a:r>
            <a:r>
              <a:rPr lang="en-US" dirty="0">
                <a:cs typeface="Calibri"/>
                <a:hlinkClick r:id="rId4"/>
              </a:rPr>
              <a:t>More space is available on disk or tape, at a cost</a:t>
            </a:r>
            <a:r>
              <a:rPr lang="en-US" dirty="0">
                <a:cs typeface="Calibri"/>
              </a:rPr>
              <a:t> (this will need to be factored into your costings). This storage space also gives you access to the University's </a:t>
            </a:r>
            <a:r>
              <a:rPr lang="en-US" dirty="0">
                <a:cs typeface="Calibri"/>
                <a:hlinkClick r:id="rId5"/>
              </a:rPr>
              <a:t>Research Data Repository</a:t>
            </a:r>
            <a:r>
              <a:rPr lang="en-US" dirty="0">
                <a:cs typeface="Calibri"/>
              </a:rPr>
              <a:t>, for publishing (more on that later). </a:t>
            </a:r>
          </a:p>
          <a:p>
            <a:endParaRPr lang="en-US" dirty="0">
              <a:cs typeface="Calibri"/>
            </a:endParaRPr>
          </a:p>
          <a:p>
            <a:r>
              <a:rPr lang="en-US" dirty="0">
                <a:cs typeface="Calibri"/>
              </a:rPr>
              <a:t>You can give </a:t>
            </a:r>
            <a:r>
              <a:rPr lang="en-US" dirty="0">
                <a:cs typeface="Calibri"/>
                <a:hlinkClick r:id="rId6"/>
              </a:rPr>
              <a:t>external collaborators access to data at a file level</a:t>
            </a:r>
            <a:r>
              <a:rPr lang="en-US" dirty="0">
                <a:cs typeface="Calibri"/>
              </a:rPr>
              <a:t> on the RDSF, and you can access it remotely, using the VPN. </a:t>
            </a:r>
          </a:p>
          <a:p>
            <a:endParaRPr lang="en-US" dirty="0">
              <a:cs typeface="Calibri"/>
            </a:endParaRPr>
          </a:p>
          <a:p>
            <a:r>
              <a:rPr lang="en-US" dirty="0">
                <a:cs typeface="Calibri"/>
              </a:rPr>
              <a:t>Departmental level storage is fine </a:t>
            </a:r>
            <a:r>
              <a:rPr lang="en-US" dirty="0" err="1">
                <a:cs typeface="Calibri"/>
              </a:rPr>
              <a:t>eg.</a:t>
            </a:r>
            <a:r>
              <a:rPr lang="en-US" dirty="0">
                <a:cs typeface="Calibri"/>
              </a:rPr>
              <a:t> BRMS, NHS servers, but OneDrive is only suitable for very short term/transient research data, and is not suitable for medium to long term storage. </a:t>
            </a:r>
          </a:p>
          <a:p>
            <a:endParaRPr lang="en-US" dirty="0">
              <a:cs typeface="Calibri"/>
            </a:endParaRPr>
          </a:p>
          <a:p>
            <a:r>
              <a:rPr lang="en-US" dirty="0">
                <a:cs typeface="Calibri"/>
              </a:rPr>
              <a:t>We've got more resources on </a:t>
            </a:r>
            <a:r>
              <a:rPr lang="en-US" dirty="0">
                <a:cs typeface="Calibri"/>
                <a:hlinkClick r:id="rId7"/>
              </a:rPr>
              <a:t>Storing and working with data</a:t>
            </a:r>
            <a:r>
              <a:rPr lang="en-US" dirty="0">
                <a:cs typeface="Calibri"/>
              </a:rPr>
              <a:t> on our webpage. </a:t>
            </a:r>
          </a:p>
        </p:txBody>
      </p:sp>
      <p:sp>
        <p:nvSpPr>
          <p:cNvPr id="4" name="Slide Number Placeholder 3"/>
          <p:cNvSpPr>
            <a:spLocks noGrp="1"/>
          </p:cNvSpPr>
          <p:nvPr>
            <p:ph type="sldNum" sz="quarter" idx="5"/>
          </p:nvPr>
        </p:nvSpPr>
        <p:spPr/>
        <p:txBody>
          <a:bodyPr/>
          <a:lstStyle/>
          <a:p>
            <a:fld id="{864CC2F7-CEBA-4292-8D5B-B5693DC7851A}" type="slidenum">
              <a:rPr lang="en-GB" smtClean="0"/>
              <a:t>9</a:t>
            </a:fld>
            <a:endParaRPr lang="en-GB"/>
          </a:p>
        </p:txBody>
      </p:sp>
    </p:spTree>
    <p:extLst>
      <p:ext uri="{BB962C8B-B14F-4D97-AF65-F5344CB8AC3E}">
        <p14:creationId xmlns:p14="http://schemas.microsoft.com/office/powerpoint/2010/main" val="399464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Decide up front how files and folders will be named, what versioning system you will use for them, how you will file them  – your information architecture, and who is responsible for doing this - its day to day management. </a:t>
            </a:r>
          </a:p>
          <a:p>
            <a:endParaRPr lang="en-US"/>
          </a:p>
          <a:p>
            <a:r>
              <a:rPr lang="en-US"/>
              <a:t>Will you store by site? Month? Date? Researcher?  This is crucial if you are working collaboratively with others, as then there will be no confusion over what files should be stored where, and who is responsible for overseeing data management. Will there be a lead? Will you share the load equally? Who uploads the final version of a document? </a:t>
            </a:r>
          </a:p>
          <a:p>
            <a:endParaRPr lang="en-US"/>
          </a:p>
          <a:p>
            <a:r>
              <a:rPr lang="en-US"/>
              <a:t>We have an </a:t>
            </a:r>
            <a:r>
              <a:rPr lang="en-US" dirty="0">
                <a:hlinkClick r:id="rId3"/>
              </a:rPr>
              <a:t>One Minute Guide to file organisation</a:t>
            </a:r>
            <a:r>
              <a:rPr lang="en-US"/>
              <a:t> on our </a:t>
            </a:r>
            <a:r>
              <a:rPr lang="en-US" dirty="0">
                <a:hlinkClick r:id="rId4"/>
              </a:rPr>
              <a:t>webpage on storing data</a:t>
            </a:r>
            <a:r>
              <a:rPr lang="en-US"/>
              <a:t>. </a:t>
            </a:r>
          </a:p>
          <a:p>
            <a:endParaRPr lang="en-US"/>
          </a:p>
          <a:p>
            <a:r>
              <a:rPr lang="en-US"/>
              <a:t>If you are creating a database, decide on what the columns and row labels will be before the fields are populated. </a:t>
            </a:r>
          </a:p>
          <a:p>
            <a:endParaRPr lang="en-US"/>
          </a:p>
          <a:p>
            <a:r>
              <a:rPr lang="en-US" dirty="0">
                <a:hlinkClick r:id="rId5"/>
              </a:rPr>
              <a:t>FAIRsharing.org</a:t>
            </a:r>
            <a:r>
              <a:rPr lang="en-US"/>
              <a:t> provides details on standards – controlled vocabularies, databases, and any associated policies from funders, publishers and repositories. </a:t>
            </a:r>
          </a:p>
          <a:p>
            <a:endParaRPr lang="en-US"/>
          </a:p>
          <a:p>
            <a:r>
              <a:rPr lang="en-US"/>
              <a:t>We have </a:t>
            </a:r>
            <a:r>
              <a:rPr lang="en-US" dirty="0">
                <a:hlinkClick r:id="rId6"/>
              </a:rPr>
              <a:t>lots of training</a:t>
            </a:r>
            <a:r>
              <a:rPr lang="en-US"/>
              <a:t> available we are happy to run these at Faculty, School or Department level, and can also provide bespoke training for research groups. We have an </a:t>
            </a:r>
            <a:r>
              <a:rPr lang="en-US" dirty="0">
                <a:hlinkClick r:id="rId7"/>
              </a:rPr>
              <a:t>introductory Bootcamp</a:t>
            </a:r>
            <a:r>
              <a:rPr lang="en-US"/>
              <a:t> for Research Data Management. </a:t>
            </a:r>
          </a:p>
        </p:txBody>
      </p:sp>
      <p:sp>
        <p:nvSpPr>
          <p:cNvPr id="4" name="Slide Number Placeholder 3"/>
          <p:cNvSpPr>
            <a:spLocks noGrp="1"/>
          </p:cNvSpPr>
          <p:nvPr>
            <p:ph type="sldNum" sz="quarter" idx="5"/>
          </p:nvPr>
        </p:nvSpPr>
        <p:spPr/>
        <p:txBody>
          <a:bodyPr/>
          <a:lstStyle/>
          <a:p>
            <a:fld id="{864CC2F7-CEBA-4292-8D5B-B5693DC7851A}" type="slidenum">
              <a:rPr lang="en-GB" smtClean="0"/>
              <a:t>11</a:t>
            </a:fld>
            <a:endParaRPr lang="en-GB"/>
          </a:p>
        </p:txBody>
      </p:sp>
    </p:spTree>
    <p:extLst>
      <p:ext uri="{BB962C8B-B14F-4D97-AF65-F5344CB8AC3E}">
        <p14:creationId xmlns:p14="http://schemas.microsoft.com/office/powerpoint/2010/main" val="329458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costing your project, these are the things to bear in mind. </a:t>
            </a:r>
          </a:p>
          <a:p>
            <a:endParaRPr lang="en-US"/>
          </a:p>
          <a:p>
            <a:r>
              <a:rPr lang="en-US"/>
              <a:t>UKRI funders will cover reasonable costs, including additional storage, paying for repository costs, factoring in time for specialists to anonymise and transcribe your data, and for a data manager if the project requires I.e. if it will generate large volumes of data or complex datasets. </a:t>
            </a:r>
          </a:p>
          <a:p>
            <a:endParaRPr lang="en-US"/>
          </a:p>
          <a:p>
            <a:r>
              <a:rPr lang="en-US"/>
              <a:t>If you publish using the University's Research Data Repository, there is no charge to share your data, but some repositories will charge for publication, based on the size of the deposit. </a:t>
            </a:r>
          </a:p>
          <a:p>
            <a:endParaRPr lang="en-US"/>
          </a:p>
          <a:p>
            <a:r>
              <a:rPr lang="en-US"/>
              <a:t>Please do factor in costs for transcription and anonymisation, as you may find you do not have the time to do this, and if participants consented to sharing anonymous/deidentified data, you will be unable to share it at the end of your project. The University has confidentiality contracts with a few professional transcriptions service, if you need additional costing advice. </a:t>
            </a:r>
            <a:r>
              <a:rPr lang="en-US" dirty="0">
                <a:hlinkClick r:id="rId3"/>
              </a:rPr>
              <a:t>http://www.bris.ac.uk/infosec/uobdata/transcription/</a:t>
            </a:r>
            <a:endParaRPr lang="en-US" dirty="0"/>
          </a:p>
        </p:txBody>
      </p:sp>
      <p:sp>
        <p:nvSpPr>
          <p:cNvPr id="4" name="Slide Number Placeholder 3"/>
          <p:cNvSpPr>
            <a:spLocks noGrp="1"/>
          </p:cNvSpPr>
          <p:nvPr>
            <p:ph type="sldNum" sz="quarter" idx="5"/>
          </p:nvPr>
        </p:nvSpPr>
        <p:spPr/>
        <p:txBody>
          <a:bodyPr/>
          <a:lstStyle/>
          <a:p>
            <a:fld id="{864CC2F7-CEBA-4292-8D5B-B5693DC7851A}" type="slidenum">
              <a:rPr lang="en-GB" smtClean="0"/>
              <a:t>8</a:t>
            </a:fld>
            <a:endParaRPr lang="en-GB"/>
          </a:p>
        </p:txBody>
      </p:sp>
    </p:spTree>
    <p:extLst>
      <p:ext uri="{BB962C8B-B14F-4D97-AF65-F5344CB8AC3E}">
        <p14:creationId xmlns:p14="http://schemas.microsoft.com/office/powerpoint/2010/main" val="1400375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257274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174216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Tree>
    <p:extLst>
      <p:ext uri="{BB962C8B-B14F-4D97-AF65-F5344CB8AC3E}">
        <p14:creationId xmlns:p14="http://schemas.microsoft.com/office/powerpoint/2010/main" val="57906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p>
        </p:txBody>
      </p:sp>
    </p:spTree>
    <p:extLst>
      <p:ext uri="{BB962C8B-B14F-4D97-AF65-F5344CB8AC3E}">
        <p14:creationId xmlns:p14="http://schemas.microsoft.com/office/powerpoint/2010/main" val="70732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65426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111954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25/01/2023</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5628825" y="4348132"/>
            <a:ext cx="3143251" cy="690297"/>
          </a:xfrm>
        </p:spPr>
        <p:txBody>
          <a:bodyPr anchor="b"/>
          <a:lstStyle>
            <a:lvl1pPr>
              <a:defRPr sz="2400"/>
            </a:lvl1pPr>
          </a:lstStyle>
          <a:p>
            <a:r>
              <a:rPr lang="en-US"/>
              <a:t>Click to add</a:t>
            </a:r>
            <a:br>
              <a:rPr lang="en-US"/>
            </a:br>
            <a:r>
              <a:rPr lang="en-US"/>
              <a:t>image caption</a:t>
            </a:r>
            <a:endParaRPr lang="en-GB"/>
          </a:p>
        </p:txBody>
      </p:sp>
    </p:spTree>
    <p:extLst>
      <p:ext uri="{BB962C8B-B14F-4D97-AF65-F5344CB8AC3E}">
        <p14:creationId xmlns:p14="http://schemas.microsoft.com/office/powerpoint/2010/main" val="185399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25/01/2023</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5628824" y="4348122"/>
            <a:ext cx="3143250" cy="690297"/>
          </a:xfrm>
        </p:spPr>
        <p:txBody>
          <a:bodyPr anchor="b"/>
          <a:lstStyle>
            <a:lvl1pPr>
              <a:defRPr sz="2400"/>
            </a:lvl1pPr>
          </a:lstStyle>
          <a:p>
            <a:r>
              <a:rPr lang="en-US"/>
              <a:t>Click to add</a:t>
            </a:r>
            <a:br>
              <a:rPr lang="en-US"/>
            </a:br>
            <a:r>
              <a:rPr lang="en-US"/>
              <a:t>image caption</a:t>
            </a:r>
            <a:endParaRPr lang="en-GB"/>
          </a:p>
        </p:txBody>
      </p:sp>
    </p:spTree>
    <p:extLst>
      <p:ext uri="{BB962C8B-B14F-4D97-AF65-F5344CB8AC3E}">
        <p14:creationId xmlns:p14="http://schemas.microsoft.com/office/powerpoint/2010/main" val="185399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25/01/2023</a:t>
            </a:fld>
            <a:endParaRPr lang="en-GB"/>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a:t>Click icon to add full bleed picture</a:t>
            </a:r>
          </a:p>
        </p:txBody>
      </p:sp>
      <p:sp>
        <p:nvSpPr>
          <p:cNvPr id="8" name="Title 1">
            <a:extLst>
              <a:ext uri="{FF2B5EF4-FFF2-40B4-BE49-F238E27FC236}">
                <a16:creationId xmlns:a16="http://schemas.microsoft.com/office/drawing/2014/main" id="{B52A7153-D257-4B24-9EEA-C9A3F1D1EE96}"/>
              </a:ext>
            </a:extLst>
          </p:cNvPr>
          <p:cNvSpPr>
            <a:spLocks noGrp="1"/>
          </p:cNvSpPr>
          <p:nvPr>
            <p:ph type="title" hasCustomPrompt="1"/>
          </p:nvPr>
        </p:nvSpPr>
        <p:spPr>
          <a:xfrm>
            <a:off x="5628824" y="4348122"/>
            <a:ext cx="3143250" cy="690297"/>
          </a:xfrm>
        </p:spPr>
        <p:txBody>
          <a:bodyPr anchor="b"/>
          <a:lstStyle>
            <a:lvl1pPr>
              <a:defRPr sz="2400"/>
            </a:lvl1pPr>
          </a:lstStyle>
          <a:p>
            <a:r>
              <a:rPr lang="en-US"/>
              <a:t>Click to add</a:t>
            </a:r>
            <a:br>
              <a:rPr lang="en-US"/>
            </a:br>
            <a:r>
              <a:rPr lang="en-US"/>
              <a:t>image caption</a:t>
            </a:r>
            <a:endParaRPr lang="en-GB"/>
          </a:p>
        </p:txBody>
      </p:sp>
    </p:spTree>
    <p:extLst>
      <p:ext uri="{BB962C8B-B14F-4D97-AF65-F5344CB8AC3E}">
        <p14:creationId xmlns:p14="http://schemas.microsoft.com/office/powerpoint/2010/main" val="57664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25/01/2023</a:t>
            </a:fld>
            <a:endParaRPr lang="en-GB"/>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a:p>
        </p:txBody>
      </p:sp>
    </p:spTree>
    <p:extLst>
      <p:ext uri="{BB962C8B-B14F-4D97-AF65-F5344CB8AC3E}">
        <p14:creationId xmlns:p14="http://schemas.microsoft.com/office/powerpoint/2010/main" val="275239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25/01/2023</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55765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257274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A1277E6E-6749-489A-9A65-DFF1D7BE377F}"/>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90494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912F0D55-9CD8-4149-AC74-111428CB375C}"/>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54925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B31D6D51-0B2F-EE4F-A57F-A63BF66DADA2}"/>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669901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
        <p:nvSpPr>
          <p:cNvPr id="10" name="Text Placeholder 8">
            <a:extLst>
              <a:ext uri="{FF2B5EF4-FFF2-40B4-BE49-F238E27FC236}">
                <a16:creationId xmlns:a16="http://schemas.microsoft.com/office/drawing/2014/main" id="{616DADB9-326D-1548-B650-735E35C21D8B}"/>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3882890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9" name="Text Placeholder 8">
            <a:extLst>
              <a:ext uri="{FF2B5EF4-FFF2-40B4-BE49-F238E27FC236}">
                <a16:creationId xmlns:a16="http://schemas.microsoft.com/office/drawing/2014/main" id="{32F72749-A371-1D44-B1FE-5603940BB6B8}"/>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861229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
        <p:nvSpPr>
          <p:cNvPr id="9" name="Text Placeholder 8">
            <a:extLst>
              <a:ext uri="{FF2B5EF4-FFF2-40B4-BE49-F238E27FC236}">
                <a16:creationId xmlns:a16="http://schemas.microsoft.com/office/drawing/2014/main" id="{2E05A56F-2D56-478C-8B76-D1EA61ECFB6D}"/>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362288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p>
        </p:txBody>
      </p:sp>
      <p:sp>
        <p:nvSpPr>
          <p:cNvPr id="10" name="Text Placeholder 8">
            <a:extLst>
              <a:ext uri="{FF2B5EF4-FFF2-40B4-BE49-F238E27FC236}">
                <a16:creationId xmlns:a16="http://schemas.microsoft.com/office/drawing/2014/main" id="{B60B14CD-4A00-594A-AAD9-53EA942B524C}"/>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726975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0" name="Text Placeholder 8">
            <a:extLst>
              <a:ext uri="{FF2B5EF4-FFF2-40B4-BE49-F238E27FC236}">
                <a16:creationId xmlns:a16="http://schemas.microsoft.com/office/drawing/2014/main" id="{5D3A08AC-C1EC-5445-AB28-5F047F0DB56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1607494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a:t>Click icon to add picture</a:t>
            </a:r>
            <a:endParaRPr lang="en-GB"/>
          </a:p>
        </p:txBody>
      </p:sp>
      <p:sp>
        <p:nvSpPr>
          <p:cNvPr id="11" name="Text Placeholder 8">
            <a:extLst>
              <a:ext uri="{FF2B5EF4-FFF2-40B4-BE49-F238E27FC236}">
                <a16:creationId xmlns:a16="http://schemas.microsoft.com/office/drawing/2014/main" id="{F9CD2AA8-A7AF-544F-97FA-69AF01153087}"/>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966367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25/01/2023</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Rectangle 10">
            <a:extLst>
              <a:ext uri="{FF2B5EF4-FFF2-40B4-BE49-F238E27FC236}">
                <a16:creationId xmlns:a16="http://schemas.microsoft.com/office/drawing/2014/main" id="{F658813F-CBC4-43D6-900B-5F80FF478B19}"/>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9A113D54-2F93-4A2E-8BB5-789218AEBACE}"/>
              </a:ext>
            </a:extLst>
          </p:cNvPr>
          <p:cNvSpPr>
            <a:spLocks noGrp="1"/>
          </p:cNvSpPr>
          <p:nvPr>
            <p:ph type="title" hasCustomPrompt="1"/>
          </p:nvPr>
        </p:nvSpPr>
        <p:spPr>
          <a:xfrm>
            <a:off x="5628824" y="4348122"/>
            <a:ext cx="3143250" cy="690297"/>
          </a:xfrm>
        </p:spPr>
        <p:txBody>
          <a:bodyPr anchor="b"/>
          <a:lstStyle>
            <a:lvl1pPr>
              <a:defRPr sz="2400"/>
            </a:lvl1pPr>
          </a:lstStyle>
          <a:p>
            <a:r>
              <a:rPr lang="en-US"/>
              <a:t>Click to add</a:t>
            </a:r>
            <a:br>
              <a:rPr lang="en-US"/>
            </a:br>
            <a:r>
              <a:rPr lang="en-US"/>
              <a:t>image caption</a:t>
            </a:r>
            <a:endParaRPr lang="en-GB"/>
          </a:p>
        </p:txBody>
      </p:sp>
      <p:sp>
        <p:nvSpPr>
          <p:cNvPr id="9" name="Text Placeholder 8">
            <a:extLst>
              <a:ext uri="{FF2B5EF4-FFF2-40B4-BE49-F238E27FC236}">
                <a16:creationId xmlns:a16="http://schemas.microsoft.com/office/drawing/2014/main" id="{1F8FFA18-F149-0A48-9FB8-6C2B11B51F02}"/>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69729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86789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25/01/2023</a:t>
            </a:fld>
            <a:endParaRPr lang="en-GB"/>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a:t>Click icon to add full bleed picture</a:t>
            </a:r>
          </a:p>
        </p:txBody>
      </p:sp>
      <p:sp>
        <p:nvSpPr>
          <p:cNvPr id="9" name="Title 1">
            <a:extLst>
              <a:ext uri="{FF2B5EF4-FFF2-40B4-BE49-F238E27FC236}">
                <a16:creationId xmlns:a16="http://schemas.microsoft.com/office/drawing/2014/main" id="{669A0CDB-B305-4654-820B-083E7FB4BF93}"/>
              </a:ext>
            </a:extLst>
          </p:cNvPr>
          <p:cNvSpPr>
            <a:spLocks noGrp="1"/>
          </p:cNvSpPr>
          <p:nvPr>
            <p:ph type="title" hasCustomPrompt="1"/>
          </p:nvPr>
        </p:nvSpPr>
        <p:spPr>
          <a:xfrm>
            <a:off x="5628824" y="4348122"/>
            <a:ext cx="3143250" cy="690297"/>
          </a:xfrm>
        </p:spPr>
        <p:txBody>
          <a:bodyPr anchor="b"/>
          <a:lstStyle>
            <a:lvl1pPr>
              <a:defRPr sz="2400"/>
            </a:lvl1pPr>
          </a:lstStyle>
          <a:p>
            <a:r>
              <a:rPr lang="en-US"/>
              <a:t>Click to add</a:t>
            </a:r>
            <a:br>
              <a:rPr lang="en-US"/>
            </a:br>
            <a:r>
              <a:rPr lang="en-US"/>
              <a:t>image caption</a:t>
            </a:r>
            <a:endParaRPr lang="en-GB"/>
          </a:p>
        </p:txBody>
      </p:sp>
      <p:sp>
        <p:nvSpPr>
          <p:cNvPr id="10" name="Text Placeholder 8">
            <a:extLst>
              <a:ext uri="{FF2B5EF4-FFF2-40B4-BE49-F238E27FC236}">
                <a16:creationId xmlns:a16="http://schemas.microsoft.com/office/drawing/2014/main" id="{9FC92C9B-A566-5746-8B37-73483CA90870}"/>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55462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25/01/2023</a:t>
            </a:fld>
            <a:endParaRPr lang="en-GB"/>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a:p>
        </p:txBody>
      </p:sp>
      <p:sp>
        <p:nvSpPr>
          <p:cNvPr id="8" name="Text Placeholder 8">
            <a:extLst>
              <a:ext uri="{FF2B5EF4-FFF2-40B4-BE49-F238E27FC236}">
                <a16:creationId xmlns:a16="http://schemas.microsoft.com/office/drawing/2014/main" id="{1E47F59D-6A22-FA41-8C19-6774E8F92CD1}"/>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457578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25/01/2023</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Text Placeholder 8">
            <a:extLst>
              <a:ext uri="{FF2B5EF4-FFF2-40B4-BE49-F238E27FC236}">
                <a16:creationId xmlns:a16="http://schemas.microsoft.com/office/drawing/2014/main" id="{B63C5EA1-55AB-5E40-9DEF-74679B0447E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64316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5" y="-3175"/>
            <a:ext cx="3435351"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16526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9" y="0"/>
            <a:ext cx="3461647"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Tree>
    <p:extLst>
      <p:ext uri="{BB962C8B-B14F-4D97-AF65-F5344CB8AC3E}">
        <p14:creationId xmlns:p14="http://schemas.microsoft.com/office/powerpoint/2010/main" val="265958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5" y="-3175"/>
            <a:ext cx="3435351"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174216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9" y="0"/>
            <a:ext cx="3461647"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Tree>
    <p:extLst>
      <p:ext uri="{BB962C8B-B14F-4D97-AF65-F5344CB8AC3E}">
        <p14:creationId xmlns:p14="http://schemas.microsoft.com/office/powerpoint/2010/main" val="57906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16526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Tree>
    <p:extLst>
      <p:ext uri="{BB962C8B-B14F-4D97-AF65-F5344CB8AC3E}">
        <p14:creationId xmlns:p14="http://schemas.microsoft.com/office/powerpoint/2010/main" val="265958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25/01/2023</a:t>
            </a:fld>
            <a:endParaRPr lang="en-GB"/>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3099803651"/>
      </p:ext>
    </p:extLst>
  </p:cSld>
  <p:clrMap bg1="lt1" tx1="dk1" bg2="lt2" tx2="dk2" accent1="accent1" accent2="accent2" accent3="accent3" accent4="accent4" accent5="accent5" accent6="accent6" hlink="hlink" folHlink="folHlink"/>
  <p:sldLayoutIdLst>
    <p:sldLayoutId id="2147483723" r:id="rId1"/>
    <p:sldLayoutId id="2147483694" r:id="rId2"/>
    <p:sldLayoutId id="2147483674" r:id="rId3"/>
    <p:sldLayoutId id="2147483724" r:id="rId4"/>
    <p:sldLayoutId id="2147483725" r:id="rId5"/>
    <p:sldLayoutId id="2147483726" r:id="rId6"/>
    <p:sldLayoutId id="2147483727" r:id="rId7"/>
    <p:sldLayoutId id="2147483670" r:id="rId8"/>
    <p:sldLayoutId id="2147483669" r:id="rId9"/>
    <p:sldLayoutId id="2147483672" r:id="rId10"/>
    <p:sldLayoutId id="2147483671" r:id="rId11"/>
    <p:sldLayoutId id="2147483673" r:id="rId12"/>
    <p:sldLayoutId id="2147483675" r:id="rId13"/>
    <p:sldLayoutId id="2147483676" r:id="rId14"/>
    <p:sldLayoutId id="2147483728" r:id="rId15"/>
    <p:sldLayoutId id="2147483677" r:id="rId16"/>
    <p:sldLayoutId id="2147483678" r:id="rId17"/>
    <p:sldLayoutId id="2147483679" r:id="rId18"/>
    <p:sldLayoutId id="2147483680" r:id="rId19"/>
  </p:sldLayoutIdLst>
  <p:hf sldNum="0" hdr="0" ftr="0" dt="0"/>
  <p:txStyles>
    <p:titleStyle>
      <a:lvl1pPr algn="l" defTabSz="685800"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25/01/2023</a:t>
            </a:fld>
            <a:endParaRPr lang="en-GB"/>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3449210524"/>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 id="2147483712" r:id="rId4"/>
    <p:sldLayoutId id="2147483713" r:id="rId5"/>
    <p:sldLayoutId id="2147483714" r:id="rId6"/>
    <p:sldLayoutId id="2147483715"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lvl1pPr algn="l" defTabSz="685800"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lib-research-support@bristol.ac.u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bristol.ac.uk/staff/researchers/open-access/funding/"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hyperlink" Target="mailto:lib-research-support@bristol.ac.u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www.bristol.ac.uk/media-library/sites/research/documents/lib-res-sup/rdm/guidance-documents/sensitive/Sharing%20research%20data%20concerning%20human%20participants_v2.0.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bristol.ac.uk/staff/researchers/data/" TargetMode="External"/><Relationship Id="rId7" Type="http://schemas.openxmlformats.org/officeDocument/2006/relationships/hyperlink" Target="mailto:hpc-help@bristol.ac.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www.acrc.bris.ac.uk/acrc" TargetMode="External"/><Relationship Id="rId5" Type="http://schemas.openxmlformats.org/officeDocument/2006/relationships/hyperlink" Target="https://data.bris.ac.uk/data/" TargetMode="External"/><Relationship Id="rId10" Type="http://schemas.openxmlformats.org/officeDocument/2006/relationships/image" Target="../media/image33.jpeg"/><Relationship Id="rId4" Type="http://schemas.openxmlformats.org/officeDocument/2006/relationships/hyperlink" Target="mailto:data-bris@bristol.ac.uk" TargetMode="External"/><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bristol.ac.uk/acrc/research-data-storage-facil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E278-8845-3B4C-90B8-21A5FC794C58}"/>
              </a:ext>
            </a:extLst>
          </p:cNvPr>
          <p:cNvSpPr>
            <a:spLocks noGrp="1"/>
          </p:cNvSpPr>
          <p:nvPr>
            <p:ph type="ctrTitle"/>
          </p:nvPr>
        </p:nvSpPr>
        <p:spPr>
          <a:xfrm>
            <a:off x="370800" y="1190147"/>
            <a:ext cx="5831100" cy="2223660"/>
          </a:xfrm>
        </p:spPr>
        <p:txBody>
          <a:bodyPr/>
          <a:lstStyle/>
          <a:p>
            <a:r>
              <a:rPr lang="en-GB" sz="3600">
                <a:latin typeface="Rockwell"/>
              </a:rPr>
              <a:t>Data Management Planning for grant writing:</a:t>
            </a:r>
            <a:br>
              <a:rPr lang="en-GB" sz="3600">
                <a:latin typeface="Rockwell"/>
              </a:rPr>
            </a:br>
            <a:r>
              <a:rPr lang="en-GB" sz="1200">
                <a:latin typeface="Rockwell"/>
              </a:rPr>
              <a:t> </a:t>
            </a:r>
            <a:br>
              <a:rPr lang="en-GB" sz="3600">
                <a:latin typeface="Rockwell"/>
              </a:rPr>
            </a:br>
            <a:r>
              <a:rPr lang="en-GB" sz="3600">
                <a:latin typeface="Rockwell"/>
              </a:rPr>
              <a:t>Arts &amp; Social Sciences </a:t>
            </a:r>
            <a:br>
              <a:rPr lang="en-GB" sz="3600">
                <a:latin typeface="Rockwell"/>
              </a:rPr>
            </a:br>
            <a:r>
              <a:rPr lang="en-GB" sz="3600">
                <a:latin typeface="Rockwell"/>
              </a:rPr>
              <a:t>and Law</a:t>
            </a:r>
            <a:endParaRPr lang="en-GB" sz="3600"/>
          </a:p>
        </p:txBody>
      </p:sp>
      <p:sp>
        <p:nvSpPr>
          <p:cNvPr id="3" name="Subtitle 2">
            <a:extLst>
              <a:ext uri="{FF2B5EF4-FFF2-40B4-BE49-F238E27FC236}">
                <a16:creationId xmlns:a16="http://schemas.microsoft.com/office/drawing/2014/main" id="{6DC789E3-A5E1-C740-883E-2A3C2FE5E750}"/>
              </a:ext>
            </a:extLst>
          </p:cNvPr>
          <p:cNvSpPr>
            <a:spLocks noGrp="1"/>
          </p:cNvSpPr>
          <p:nvPr>
            <p:ph type="subTitle" idx="1"/>
          </p:nvPr>
        </p:nvSpPr>
        <p:spPr>
          <a:xfrm>
            <a:off x="370800" y="3828639"/>
            <a:ext cx="5259600" cy="535544"/>
          </a:xfrm>
        </p:spPr>
        <p:txBody>
          <a:bodyPr/>
          <a:lstStyle/>
          <a:p>
            <a:r>
              <a:rPr lang="en-US"/>
              <a:t>Library Research Support</a:t>
            </a:r>
          </a:p>
        </p:txBody>
      </p:sp>
    </p:spTree>
    <p:extLst>
      <p:ext uri="{BB962C8B-B14F-4D97-AF65-F5344CB8AC3E}">
        <p14:creationId xmlns:p14="http://schemas.microsoft.com/office/powerpoint/2010/main" val="200978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2F72-05A0-434F-AD45-8245A7C900D8}"/>
              </a:ext>
            </a:extLst>
          </p:cNvPr>
          <p:cNvSpPr>
            <a:spLocks noGrp="1"/>
          </p:cNvSpPr>
          <p:nvPr>
            <p:ph type="title"/>
          </p:nvPr>
        </p:nvSpPr>
        <p:spPr/>
        <p:txBody>
          <a:bodyPr/>
          <a:lstStyle/>
          <a:p>
            <a:r>
              <a:rPr lang="en-GB" altLang="en-US">
                <a:latin typeface="Rockwell"/>
              </a:rPr>
              <a:t>Costing </a:t>
            </a:r>
            <a:endParaRPr lang="en-GB">
              <a:latin typeface="Rockwell"/>
            </a:endParaRPr>
          </a:p>
        </p:txBody>
      </p:sp>
      <p:sp>
        <p:nvSpPr>
          <p:cNvPr id="3" name="Content Placeholder 2">
            <a:extLst>
              <a:ext uri="{FF2B5EF4-FFF2-40B4-BE49-F238E27FC236}">
                <a16:creationId xmlns:a16="http://schemas.microsoft.com/office/drawing/2014/main" id="{4BB94D28-D84A-4FAE-9155-7F1090DF28C8}"/>
              </a:ext>
            </a:extLst>
          </p:cNvPr>
          <p:cNvSpPr>
            <a:spLocks noGrp="1"/>
          </p:cNvSpPr>
          <p:nvPr>
            <p:ph idx="1"/>
          </p:nvPr>
        </p:nvSpPr>
        <p:spPr>
          <a:xfrm>
            <a:off x="370800" y="1468747"/>
            <a:ext cx="7615399" cy="3050953"/>
          </a:xfrm>
        </p:spPr>
        <p:txBody>
          <a:bodyPr vert="horz" lIns="91440" tIns="45720" rIns="91440" bIns="45720" rtlCol="0" anchor="t">
            <a:normAutofit/>
          </a:bodyPr>
          <a:lstStyle/>
          <a:p>
            <a:pPr>
              <a:lnSpc>
                <a:spcPct val="150000"/>
              </a:lnSpc>
            </a:pPr>
            <a:r>
              <a:rPr lang="en-GB" altLang="en-US" sz="2000" dirty="0">
                <a:latin typeface="Arial"/>
                <a:cs typeface="Arial"/>
              </a:rPr>
              <a:t>Larger funders will cover justifiable data management and sharing costs</a:t>
            </a:r>
          </a:p>
          <a:p>
            <a:pPr>
              <a:lnSpc>
                <a:spcPct val="150000"/>
              </a:lnSpc>
            </a:pPr>
            <a:r>
              <a:rPr lang="en-GB" altLang="en-US" sz="2000" dirty="0">
                <a:latin typeface="Arial"/>
                <a:cs typeface="Arial"/>
              </a:rPr>
              <a:t>Normally have to be costs incurred during the project period</a:t>
            </a:r>
          </a:p>
          <a:p>
            <a:pPr>
              <a:lnSpc>
                <a:spcPct val="150000"/>
              </a:lnSpc>
            </a:pPr>
            <a:r>
              <a:rPr lang="en-GB" sz="2000" dirty="0">
                <a:latin typeface="Arial"/>
                <a:cs typeface="Arial"/>
              </a:rPr>
              <a:t>Open Access: check the Open Access Funding</a:t>
            </a:r>
            <a:r>
              <a:rPr lang="en-GB" sz="2000" baseline="30000" dirty="0">
                <a:latin typeface="Arial"/>
                <a:cs typeface="Arial"/>
              </a:rPr>
              <a:t>1</a:t>
            </a:r>
            <a:r>
              <a:rPr lang="en-GB" sz="2000" dirty="0">
                <a:latin typeface="Arial"/>
                <a:cs typeface="Arial"/>
              </a:rPr>
              <a:t> page for more information or email </a:t>
            </a:r>
            <a:r>
              <a:rPr lang="en-GB" sz="2000" dirty="0">
                <a:latin typeface="Arial"/>
                <a:cs typeface="Arial"/>
                <a:hlinkClick r:id="rId3"/>
              </a:rPr>
              <a:t>lib-research-support@bristol.ac.uk</a:t>
            </a:r>
            <a:r>
              <a:rPr lang="en-GB" sz="2000" dirty="0">
                <a:latin typeface="Arial"/>
                <a:cs typeface="Arial"/>
              </a:rPr>
              <a:t> </a:t>
            </a:r>
            <a:endParaRPr lang="en-GB" altLang="en-US" sz="2000" dirty="0">
              <a:latin typeface="Arial"/>
              <a:cs typeface="Arial"/>
            </a:endParaRPr>
          </a:p>
        </p:txBody>
      </p:sp>
      <p:pic>
        <p:nvPicPr>
          <p:cNvPr id="4" name="Content Placeholder 6">
            <a:extLst>
              <a:ext uri="{FF2B5EF4-FFF2-40B4-BE49-F238E27FC236}">
                <a16:creationId xmlns:a16="http://schemas.microsoft.com/office/drawing/2014/main" id="{D6B3F212-7E66-48B1-82B1-83A6CBAC069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6196870" y="41628"/>
            <a:ext cx="2191892" cy="1458604"/>
          </a:xfrm>
          <a:prstGeom prst="rect">
            <a:avLst/>
          </a:prstGeom>
        </p:spPr>
      </p:pic>
      <p:sp>
        <p:nvSpPr>
          <p:cNvPr id="5" name="TextBox 4">
            <a:extLst>
              <a:ext uri="{FF2B5EF4-FFF2-40B4-BE49-F238E27FC236}">
                <a16:creationId xmlns:a16="http://schemas.microsoft.com/office/drawing/2014/main" id="{3CC64D45-F466-7D2D-6D4A-2BBCC00C8D86}"/>
              </a:ext>
            </a:extLst>
          </p:cNvPr>
          <p:cNvSpPr txBox="1"/>
          <p:nvPr/>
        </p:nvSpPr>
        <p:spPr>
          <a:xfrm>
            <a:off x="1812256" y="4150894"/>
            <a:ext cx="6211302"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aseline="30000" dirty="0">
                <a:ea typeface="+mn-lt"/>
                <a:cs typeface="+mn-lt"/>
              </a:rPr>
              <a:t>1</a:t>
            </a:r>
            <a:r>
              <a:rPr lang="en-GB" dirty="0">
                <a:ea typeface="+mn-lt"/>
                <a:cs typeface="+mn-lt"/>
                <a:hlinkClick r:id="rId5"/>
              </a:rPr>
              <a:t>www.bristol.ac.uk/staff/researchers/open-access/funding/</a:t>
            </a:r>
            <a:r>
              <a:rPr lang="en-GB" dirty="0">
                <a:ea typeface="+mn-lt"/>
                <a:cs typeface="+mn-lt"/>
              </a:rPr>
              <a:t> </a:t>
            </a:r>
            <a:endParaRPr lang="en-US" dirty="0">
              <a:ea typeface="+mn-lt"/>
              <a:cs typeface="+mn-lt"/>
            </a:endParaRPr>
          </a:p>
        </p:txBody>
      </p:sp>
    </p:spTree>
    <p:extLst>
      <p:ext uri="{BB962C8B-B14F-4D97-AF65-F5344CB8AC3E}">
        <p14:creationId xmlns:p14="http://schemas.microsoft.com/office/powerpoint/2010/main" val="367887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40DAF6-92B0-4C76-8085-26D47D75DCF0}"/>
              </a:ext>
            </a:extLst>
          </p:cNvPr>
          <p:cNvPicPr>
            <a:picLocks noChangeAspect="1"/>
          </p:cNvPicPr>
          <p:nvPr/>
        </p:nvPicPr>
        <p:blipFill>
          <a:blip r:embed="rId3"/>
          <a:stretch>
            <a:fillRect/>
          </a:stretch>
        </p:blipFill>
        <p:spPr>
          <a:xfrm>
            <a:off x="2691653" y="3625677"/>
            <a:ext cx="3393627" cy="940836"/>
          </a:xfrm>
          <a:prstGeom prst="rect">
            <a:avLst/>
          </a:prstGeom>
          <a:effectLst>
            <a:outerShdw blurRad="50800" dist="50800" dir="5400000" algn="ctr" rotWithShape="0">
              <a:srgbClr val="000000">
                <a:alpha val="19000"/>
              </a:srgbClr>
            </a:outerShdw>
          </a:effectLst>
        </p:spPr>
      </p:pic>
      <p:sp>
        <p:nvSpPr>
          <p:cNvPr id="2" name="Title 1">
            <a:extLst>
              <a:ext uri="{FF2B5EF4-FFF2-40B4-BE49-F238E27FC236}">
                <a16:creationId xmlns:a16="http://schemas.microsoft.com/office/drawing/2014/main" id="{E53A9D39-EF89-4146-A4AB-ED3AFABCE1D9}"/>
              </a:ext>
            </a:extLst>
          </p:cNvPr>
          <p:cNvSpPr>
            <a:spLocks noGrp="1"/>
          </p:cNvSpPr>
          <p:nvPr>
            <p:ph type="title"/>
          </p:nvPr>
        </p:nvSpPr>
        <p:spPr/>
        <p:txBody>
          <a:bodyPr/>
          <a:lstStyle/>
          <a:p>
            <a:r>
              <a:rPr lang="en-GB" altLang="en-US"/>
              <a:t>Research data &amp; publishing</a:t>
            </a:r>
            <a:endParaRPr lang="en-GB"/>
          </a:p>
        </p:txBody>
      </p:sp>
      <p:sp>
        <p:nvSpPr>
          <p:cNvPr id="3" name="Content Placeholder 2">
            <a:extLst>
              <a:ext uri="{FF2B5EF4-FFF2-40B4-BE49-F238E27FC236}">
                <a16:creationId xmlns:a16="http://schemas.microsoft.com/office/drawing/2014/main" id="{A2A36FD4-BB8A-45FC-89EF-86D6293D6DAE}"/>
              </a:ext>
            </a:extLst>
          </p:cNvPr>
          <p:cNvSpPr>
            <a:spLocks noGrp="1"/>
          </p:cNvSpPr>
          <p:nvPr>
            <p:ph idx="1"/>
          </p:nvPr>
        </p:nvSpPr>
        <p:spPr>
          <a:xfrm>
            <a:off x="519653" y="1116849"/>
            <a:ext cx="5460128" cy="1771076"/>
          </a:xfrm>
        </p:spPr>
        <p:txBody>
          <a:bodyPr vert="horz" lIns="91440" tIns="45720" rIns="91440" bIns="45720" rtlCol="0" anchor="t">
            <a:normAutofit fontScale="92500" lnSpcReduction="20000"/>
          </a:bodyPr>
          <a:lstStyle/>
          <a:p>
            <a:pPr marL="0" indent="0">
              <a:lnSpc>
                <a:spcPct val="160000"/>
              </a:lnSpc>
              <a:buNone/>
            </a:pPr>
            <a:r>
              <a:rPr lang="en-GB" altLang="en-US" sz="2000" dirty="0">
                <a:solidFill>
                  <a:srgbClr val="000000"/>
                </a:solidFill>
                <a:latin typeface="Arial"/>
                <a:ea typeface="ＭＳ Ｐゴシック"/>
                <a:cs typeface="Arial"/>
              </a:rPr>
              <a:t>Many publishers require research data to be made available &amp; a data access statement included in the article, e.g. Nature, Royal Society, Elsevier &amp; Public Library of Science.</a:t>
            </a:r>
          </a:p>
          <a:p>
            <a:endParaRPr lang="en-GB"/>
          </a:p>
        </p:txBody>
      </p:sp>
      <p:sp>
        <p:nvSpPr>
          <p:cNvPr id="5" name="Shape 152">
            <a:extLst>
              <a:ext uri="{FF2B5EF4-FFF2-40B4-BE49-F238E27FC236}">
                <a16:creationId xmlns:a16="http://schemas.microsoft.com/office/drawing/2014/main" id="{B9E271E0-79A3-4E52-9D93-A6A633B25326}"/>
              </a:ext>
            </a:extLst>
          </p:cNvPr>
          <p:cNvSpPr>
            <a:spLocks noChangeArrowheads="1"/>
          </p:cNvSpPr>
          <p:nvPr/>
        </p:nvSpPr>
        <p:spPr bwMode="auto">
          <a:xfrm>
            <a:off x="6657361" y="134475"/>
            <a:ext cx="2115843" cy="50195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b="1">
              <a:latin typeface="Arial" panose="020B0604020202020204" pitchFamily="34" charset="0"/>
            </a:endParaRPr>
          </a:p>
        </p:txBody>
      </p:sp>
      <p:pic>
        <p:nvPicPr>
          <p:cNvPr id="6" name="Picture 1">
            <a:extLst>
              <a:ext uri="{FF2B5EF4-FFF2-40B4-BE49-F238E27FC236}">
                <a16:creationId xmlns:a16="http://schemas.microsoft.com/office/drawing/2014/main" id="{7257A287-9D38-4D14-B469-347FCA6DE149}"/>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10047" y="799218"/>
            <a:ext cx="1617300" cy="56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5524463-1159-4544-B240-605CD60E2C76}"/>
              </a:ext>
            </a:extLst>
          </p:cNvPr>
          <p:cNvPicPr>
            <a:picLocks noChangeAspect="1"/>
          </p:cNvPicPr>
          <p:nvPr/>
        </p:nvPicPr>
        <p:blipFill>
          <a:blip r:embed="rId6"/>
          <a:stretch>
            <a:fillRect/>
          </a:stretch>
        </p:blipFill>
        <p:spPr>
          <a:xfrm rot="638642">
            <a:off x="6239395" y="2277405"/>
            <a:ext cx="2511459" cy="2308692"/>
          </a:xfrm>
          <a:prstGeom prst="rect">
            <a:avLst/>
          </a:prstGeom>
          <a:effectLst>
            <a:outerShdw blurRad="50800" dist="152400" dir="2700000" algn="tl" rotWithShape="0">
              <a:prstClr val="black">
                <a:alpha val="40000"/>
              </a:prstClr>
            </a:outerShdw>
          </a:effectLst>
        </p:spPr>
      </p:pic>
      <p:pic>
        <p:nvPicPr>
          <p:cNvPr id="8" name="Picture 7">
            <a:extLst>
              <a:ext uri="{FF2B5EF4-FFF2-40B4-BE49-F238E27FC236}">
                <a16:creationId xmlns:a16="http://schemas.microsoft.com/office/drawing/2014/main" id="{D320E624-D5B5-424B-B617-F28D74E14D0F}"/>
              </a:ext>
            </a:extLst>
          </p:cNvPr>
          <p:cNvPicPr>
            <a:picLocks noChangeAspect="1"/>
          </p:cNvPicPr>
          <p:nvPr/>
        </p:nvPicPr>
        <p:blipFill>
          <a:blip r:embed="rId7"/>
          <a:stretch>
            <a:fillRect/>
          </a:stretch>
        </p:blipFill>
        <p:spPr>
          <a:xfrm rot="20955092">
            <a:off x="414358" y="3016431"/>
            <a:ext cx="3306511" cy="778163"/>
          </a:xfrm>
          <a:prstGeom prst="rect">
            <a:avLst/>
          </a:prstGeom>
          <a:effectLst>
            <a:outerShdw blurRad="50800" dist="38100" dir="5400000" algn="ctr" rotWithShape="0">
              <a:srgbClr val="000000">
                <a:alpha val="23000"/>
              </a:srgbClr>
            </a:outerShdw>
          </a:effectLst>
        </p:spPr>
      </p:pic>
      <p:pic>
        <p:nvPicPr>
          <p:cNvPr id="10" name="Picture 3">
            <a:extLst>
              <a:ext uri="{FF2B5EF4-FFF2-40B4-BE49-F238E27FC236}">
                <a16:creationId xmlns:a16="http://schemas.microsoft.com/office/drawing/2014/main" id="{2D008E9C-CFAB-4BBF-9F90-C1FF1F322BD9}"/>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03629" y="1522679"/>
            <a:ext cx="1269577" cy="70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987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C3B4-0B76-415D-A8B7-E9758688D43A}"/>
              </a:ext>
            </a:extLst>
          </p:cNvPr>
          <p:cNvSpPr>
            <a:spLocks noGrp="1"/>
          </p:cNvSpPr>
          <p:nvPr>
            <p:ph type="title"/>
          </p:nvPr>
        </p:nvSpPr>
        <p:spPr/>
        <p:txBody>
          <a:bodyPr/>
          <a:lstStyle/>
          <a:p>
            <a:r>
              <a:rPr lang="en-GB">
                <a:latin typeface="Rockwell"/>
              </a:rPr>
              <a:t>Open Access Costs</a:t>
            </a:r>
            <a:endParaRPr lang="en-GB"/>
          </a:p>
        </p:txBody>
      </p:sp>
      <p:sp>
        <p:nvSpPr>
          <p:cNvPr id="3" name="Content Placeholder 2">
            <a:extLst>
              <a:ext uri="{FF2B5EF4-FFF2-40B4-BE49-F238E27FC236}">
                <a16:creationId xmlns:a16="http://schemas.microsoft.com/office/drawing/2014/main" id="{DA5560AE-6BAD-4FD6-84E9-2E85854A11A9}"/>
              </a:ext>
            </a:extLst>
          </p:cNvPr>
          <p:cNvSpPr>
            <a:spLocks noGrp="1"/>
          </p:cNvSpPr>
          <p:nvPr>
            <p:ph idx="1"/>
          </p:nvPr>
        </p:nvSpPr>
        <p:spPr>
          <a:xfrm>
            <a:off x="235719" y="1369219"/>
            <a:ext cx="8719321" cy="3184596"/>
          </a:xfrm>
        </p:spPr>
        <p:txBody>
          <a:bodyPr vert="horz" lIns="91440" tIns="45720" rIns="91440" bIns="45720" rtlCol="0" anchor="t">
            <a:normAutofit fontScale="92500"/>
          </a:bodyPr>
          <a:lstStyle/>
          <a:p>
            <a:r>
              <a:rPr lang="en-GB" dirty="0">
                <a:latin typeface="Arial"/>
                <a:cs typeface="Arial"/>
              </a:rPr>
              <a:t>Funders usually require work to be made Open Access</a:t>
            </a:r>
          </a:p>
          <a:p>
            <a:r>
              <a:rPr lang="en-GB" dirty="0">
                <a:latin typeface="Arial"/>
                <a:cs typeface="Arial"/>
              </a:rPr>
              <a:t>Gold (Paid) Open Access</a:t>
            </a:r>
            <a:endParaRPr lang="en-GB" dirty="0"/>
          </a:p>
          <a:p>
            <a:pPr lvl="1"/>
            <a:r>
              <a:rPr lang="en-GB" dirty="0">
                <a:latin typeface="Arial"/>
                <a:cs typeface="Arial"/>
              </a:rPr>
              <a:t>Approx £2200 per article</a:t>
            </a:r>
          </a:p>
          <a:p>
            <a:pPr lvl="1"/>
            <a:r>
              <a:rPr lang="en-GB" dirty="0">
                <a:latin typeface="Arial"/>
                <a:cs typeface="Arial"/>
              </a:rPr>
              <a:t>UKRI and </a:t>
            </a:r>
            <a:r>
              <a:rPr lang="en-GB" dirty="0" err="1">
                <a:latin typeface="Arial"/>
                <a:cs typeface="Arial"/>
              </a:rPr>
              <a:t>Wellcome</a:t>
            </a:r>
            <a:r>
              <a:rPr lang="en-GB" dirty="0">
                <a:latin typeface="Arial"/>
                <a:cs typeface="Arial"/>
              </a:rPr>
              <a:t> Trust provide block grants to the university for Journal Articles</a:t>
            </a:r>
          </a:p>
          <a:p>
            <a:pPr lvl="1"/>
            <a:r>
              <a:rPr lang="en-GB" dirty="0">
                <a:latin typeface="Arial"/>
                <a:cs typeface="Arial"/>
              </a:rPr>
              <a:t>Otherwise, check with funder to see if these costs should be included in application</a:t>
            </a:r>
          </a:p>
          <a:p>
            <a:pPr>
              <a:buFont typeface="Wingdings" panose="020B0604020202020204" pitchFamily="34" charset="0"/>
              <a:buChar char="§"/>
            </a:pPr>
            <a:r>
              <a:rPr lang="en-GB" dirty="0">
                <a:latin typeface="Arial"/>
                <a:cs typeface="Arial"/>
              </a:rPr>
              <a:t>Green (Self Archiving) Open Access</a:t>
            </a:r>
          </a:p>
          <a:p>
            <a:pPr lvl="1"/>
            <a:r>
              <a:rPr lang="en-GB" dirty="0">
                <a:latin typeface="Arial"/>
                <a:cs typeface="Arial"/>
              </a:rPr>
              <a:t>Free</a:t>
            </a:r>
            <a:endParaRPr lang="en-GB" dirty="0"/>
          </a:p>
          <a:p>
            <a:pPr lvl="1"/>
            <a:r>
              <a:rPr lang="en-GB" dirty="0">
                <a:latin typeface="Arial"/>
                <a:cs typeface="Arial"/>
              </a:rPr>
              <a:t>Upload the Accepted Manuscript to Pure</a:t>
            </a:r>
            <a:endParaRPr lang="en-GB" dirty="0"/>
          </a:p>
          <a:p>
            <a:pPr lvl="1"/>
            <a:r>
              <a:rPr lang="en-GB" dirty="0">
                <a:latin typeface="Arial"/>
                <a:cs typeface="Arial"/>
              </a:rPr>
              <a:t>Some journals do not have a Green Option - use Gold OA or avoid</a:t>
            </a:r>
            <a:endParaRPr lang="en-GB" dirty="0"/>
          </a:p>
          <a:p>
            <a:pPr>
              <a:buFont typeface="Wingdings" panose="020B0604020202020204" pitchFamily="34" charset="0"/>
              <a:buChar char="§"/>
            </a:pPr>
            <a:r>
              <a:rPr lang="en-GB" dirty="0">
                <a:latin typeface="Arial"/>
                <a:cs typeface="Arial"/>
              </a:rPr>
              <a:t>Any questions, email </a:t>
            </a:r>
            <a:r>
              <a:rPr lang="en-GB" dirty="0">
                <a:latin typeface="Arial"/>
                <a:cs typeface="Arial"/>
                <a:hlinkClick r:id="rId3"/>
              </a:rPr>
              <a:t>lib-research-support@bristol.ac.uk</a:t>
            </a:r>
            <a:endParaRPr lang="en-GB" dirty="0"/>
          </a:p>
        </p:txBody>
      </p:sp>
      <p:pic>
        <p:nvPicPr>
          <p:cNvPr id="4" name="Picture 4" descr="Logo&#10;&#10;Description automatically generated">
            <a:extLst>
              <a:ext uri="{FF2B5EF4-FFF2-40B4-BE49-F238E27FC236}">
                <a16:creationId xmlns:a16="http://schemas.microsoft.com/office/drawing/2014/main" id="{FFA18B7A-6B48-4200-9C30-0A535A0A2AAD}"/>
              </a:ext>
            </a:extLst>
          </p:cNvPr>
          <p:cNvPicPr>
            <a:picLocks noChangeAspect="1"/>
          </p:cNvPicPr>
          <p:nvPr/>
        </p:nvPicPr>
        <p:blipFill>
          <a:blip r:embed="rId4"/>
          <a:stretch>
            <a:fillRect/>
          </a:stretch>
        </p:blipFill>
        <p:spPr>
          <a:xfrm>
            <a:off x="7265592" y="322118"/>
            <a:ext cx="1148698" cy="1802823"/>
          </a:xfrm>
          <a:prstGeom prst="rect">
            <a:avLst/>
          </a:prstGeom>
        </p:spPr>
      </p:pic>
    </p:spTree>
    <p:extLst>
      <p:ext uri="{BB962C8B-B14F-4D97-AF65-F5344CB8AC3E}">
        <p14:creationId xmlns:p14="http://schemas.microsoft.com/office/powerpoint/2010/main" val="200817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9DA2-657E-46D7-8425-E045B7057420}"/>
              </a:ext>
            </a:extLst>
          </p:cNvPr>
          <p:cNvSpPr>
            <a:spLocks noGrp="1"/>
          </p:cNvSpPr>
          <p:nvPr>
            <p:ph type="title"/>
          </p:nvPr>
        </p:nvSpPr>
        <p:spPr>
          <a:xfrm>
            <a:off x="305218" y="39623"/>
            <a:ext cx="8402400" cy="994172"/>
          </a:xfrm>
        </p:spPr>
        <p:txBody>
          <a:bodyPr/>
          <a:lstStyle/>
          <a:p>
            <a:r>
              <a:rPr lang="en-GB" altLang="en-US"/>
              <a:t>Sharing data</a:t>
            </a:r>
            <a:endParaRPr lang="en-GB"/>
          </a:p>
        </p:txBody>
      </p:sp>
      <p:sp>
        <p:nvSpPr>
          <p:cNvPr id="3" name="Content Placeholder 2">
            <a:extLst>
              <a:ext uri="{FF2B5EF4-FFF2-40B4-BE49-F238E27FC236}">
                <a16:creationId xmlns:a16="http://schemas.microsoft.com/office/drawing/2014/main" id="{ADBE9AE3-76A5-4324-8434-68D67D178C14}"/>
              </a:ext>
            </a:extLst>
          </p:cNvPr>
          <p:cNvSpPr>
            <a:spLocks noGrp="1"/>
          </p:cNvSpPr>
          <p:nvPr>
            <p:ph idx="1"/>
          </p:nvPr>
        </p:nvSpPr>
        <p:spPr>
          <a:xfrm>
            <a:off x="305218" y="771506"/>
            <a:ext cx="6027371" cy="3834709"/>
          </a:xfrm>
        </p:spPr>
        <p:txBody>
          <a:bodyPr vert="horz" lIns="91440" tIns="45720" rIns="91440" bIns="45720" rtlCol="0" anchor="t">
            <a:normAutofit fontScale="85000" lnSpcReduction="20000"/>
          </a:bodyPr>
          <a:lstStyle/>
          <a:p>
            <a:endParaRPr lang="en-GB" altLang="en-US" sz="2000"/>
          </a:p>
          <a:p>
            <a:pPr>
              <a:lnSpc>
                <a:spcPct val="150000"/>
              </a:lnSpc>
              <a:buFont typeface="Arial,Sans-Serif" panose="05000000000000000000" pitchFamily="2" charset="2"/>
              <a:buChar char="•"/>
            </a:pPr>
            <a:r>
              <a:rPr lang="en-GB" sz="2000" dirty="0">
                <a:latin typeface="Arial"/>
                <a:cs typeface="Arial"/>
              </a:rPr>
              <a:t>Sharing data with human participants can be challenging</a:t>
            </a:r>
          </a:p>
          <a:p>
            <a:pPr>
              <a:lnSpc>
                <a:spcPct val="150000"/>
              </a:lnSpc>
              <a:buFont typeface="Arial,Sans-Serif" panose="05000000000000000000" pitchFamily="2" charset="2"/>
              <a:buChar char="•"/>
            </a:pPr>
            <a:r>
              <a:rPr lang="en-GB" sz="2000" dirty="0">
                <a:latin typeface="Arial"/>
                <a:cs typeface="Arial"/>
              </a:rPr>
              <a:t>Consent, consent, consent (</a:t>
            </a:r>
            <a:r>
              <a:rPr lang="en-GB" sz="2000" dirty="0">
                <a:latin typeface="Arial"/>
                <a:cs typeface="Arial"/>
                <a:hlinkClick r:id="rId3"/>
              </a:rPr>
              <a:t>to SHARE</a:t>
            </a:r>
            <a:r>
              <a:rPr lang="en-GB" sz="2000" dirty="0">
                <a:latin typeface="Arial"/>
                <a:cs typeface="Arial"/>
              </a:rPr>
              <a:t>)</a:t>
            </a:r>
          </a:p>
          <a:p>
            <a:pPr>
              <a:lnSpc>
                <a:spcPct val="150000"/>
              </a:lnSpc>
            </a:pPr>
            <a:r>
              <a:rPr lang="en-GB" sz="2000" dirty="0">
                <a:latin typeface="Arial"/>
                <a:cs typeface="Arial"/>
              </a:rPr>
              <a:t>If data will be unavailable after study for ethical reasons, say so in DMP</a:t>
            </a:r>
          </a:p>
          <a:p>
            <a:pPr>
              <a:lnSpc>
                <a:spcPct val="150000"/>
              </a:lnSpc>
            </a:pPr>
            <a:r>
              <a:rPr lang="en-GB" sz="2000" dirty="0">
                <a:latin typeface="Arial"/>
                <a:cs typeface="Arial"/>
              </a:rPr>
              <a:t>Use a Research Data Repository – </a:t>
            </a:r>
            <a:r>
              <a:rPr lang="en-GB" sz="2000" dirty="0" err="1">
                <a:latin typeface="Arial"/>
                <a:cs typeface="Arial"/>
              </a:rPr>
              <a:t>eg.</a:t>
            </a:r>
            <a:r>
              <a:rPr lang="en-GB" sz="2000" dirty="0">
                <a:latin typeface="Arial"/>
                <a:cs typeface="Arial"/>
              </a:rPr>
              <a:t> UKDS or our own Research Data Repository</a:t>
            </a:r>
            <a:endParaRPr lang="en-GB" sz="1700" dirty="0"/>
          </a:p>
          <a:p>
            <a:pPr lvl="1">
              <a:lnSpc>
                <a:spcPct val="150000"/>
              </a:lnSpc>
            </a:pPr>
            <a:r>
              <a:rPr lang="en-GB" altLang="en-US" sz="1400" dirty="0" err="1">
                <a:latin typeface="Arial"/>
                <a:cs typeface="Arial"/>
              </a:rPr>
              <a:t>data.bris</a:t>
            </a:r>
            <a:r>
              <a:rPr lang="en-GB" altLang="en-US" sz="1400" dirty="0">
                <a:latin typeface="Arial"/>
                <a:cs typeface="Arial"/>
              </a:rPr>
              <a:t> retains data for minimum 20 years</a:t>
            </a:r>
            <a:endParaRPr lang="en-GB" sz="1400" dirty="0"/>
          </a:p>
          <a:p>
            <a:pPr lvl="1">
              <a:lnSpc>
                <a:spcPct val="150000"/>
              </a:lnSpc>
            </a:pPr>
            <a:r>
              <a:rPr lang="en-GB" altLang="en-US" sz="1400" dirty="0">
                <a:latin typeface="Arial"/>
                <a:cs typeface="Arial"/>
              </a:rPr>
              <a:t>provides a stable, citable ‘data DOI’</a:t>
            </a:r>
          </a:p>
          <a:p>
            <a:pPr lvl="1">
              <a:lnSpc>
                <a:spcPct val="150000"/>
              </a:lnSpc>
            </a:pPr>
            <a:r>
              <a:rPr lang="en-GB" altLang="en-US" sz="1400" dirty="0">
                <a:latin typeface="Arial"/>
                <a:cs typeface="Arial"/>
              </a:rPr>
              <a:t>offers multiple access control options - (Open, or Restricted/Controlled for </a:t>
            </a:r>
            <a:r>
              <a:rPr lang="en-GB" altLang="en-US" sz="1400" i="1" dirty="0">
                <a:latin typeface="Arial"/>
                <a:cs typeface="Arial"/>
              </a:rPr>
              <a:t>bona fide </a:t>
            </a:r>
            <a:r>
              <a:rPr lang="en-GB" altLang="en-US" sz="1400" dirty="0">
                <a:latin typeface="Arial"/>
                <a:cs typeface="Arial"/>
              </a:rPr>
              <a:t>researchers only, subject to registration and approval)</a:t>
            </a:r>
            <a:endParaRPr lang="en-GB" sz="1400" dirty="0"/>
          </a:p>
          <a:p>
            <a:endParaRPr lang="en-GB" sz="1400"/>
          </a:p>
        </p:txBody>
      </p:sp>
      <p:pic>
        <p:nvPicPr>
          <p:cNvPr id="4" name="Picture 3">
            <a:extLst>
              <a:ext uri="{FF2B5EF4-FFF2-40B4-BE49-F238E27FC236}">
                <a16:creationId xmlns:a16="http://schemas.microsoft.com/office/drawing/2014/main" id="{9199077C-1703-465A-B883-80F62060EDB9}"/>
              </a:ext>
            </a:extLst>
          </p:cNvPr>
          <p:cNvPicPr>
            <a:picLocks noChangeAspect="1"/>
          </p:cNvPicPr>
          <p:nvPr/>
        </p:nvPicPr>
        <p:blipFill rotWithShape="1">
          <a:blip r:embed="rId4"/>
          <a:srcRect l="36893" t="12724" r="22312" b="8389"/>
          <a:stretch/>
        </p:blipFill>
        <p:spPr>
          <a:xfrm>
            <a:off x="6578099" y="2143702"/>
            <a:ext cx="1953790" cy="2126473"/>
          </a:xfrm>
          <a:prstGeom prst="rect">
            <a:avLst/>
          </a:prstGeom>
          <a:ln>
            <a:noFill/>
          </a:ln>
          <a:effectLst>
            <a:outerShdw blurRad="292100" dist="139700" dir="2700000" algn="tl" rotWithShape="0">
              <a:srgbClr val="333333">
                <a:alpha val="65000"/>
              </a:srgbClr>
            </a:outerShdw>
          </a:effectLst>
        </p:spPr>
      </p:pic>
      <p:pic>
        <p:nvPicPr>
          <p:cNvPr id="5" name="Picture 1">
            <a:extLst>
              <a:ext uri="{FF2B5EF4-FFF2-40B4-BE49-F238E27FC236}">
                <a16:creationId xmlns:a16="http://schemas.microsoft.com/office/drawing/2014/main" id="{A6547E1B-16F7-4825-9C9A-6910E171556C}"/>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26498" y="311319"/>
            <a:ext cx="1456992" cy="96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42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E5C9-1853-4F52-9DF8-6B6B4B702050}"/>
              </a:ext>
            </a:extLst>
          </p:cNvPr>
          <p:cNvSpPr>
            <a:spLocks noGrp="1"/>
          </p:cNvSpPr>
          <p:nvPr>
            <p:ph type="title"/>
          </p:nvPr>
        </p:nvSpPr>
        <p:spPr>
          <a:xfrm>
            <a:off x="370800" y="284627"/>
            <a:ext cx="8715107" cy="994172"/>
          </a:xfrm>
        </p:spPr>
        <p:txBody>
          <a:bodyPr/>
          <a:lstStyle/>
          <a:p>
            <a:r>
              <a:rPr lang="en-GB" altLang="en-US">
                <a:latin typeface="Rockwell"/>
              </a:rPr>
              <a:t>Key points when planning data management</a:t>
            </a:r>
            <a:endParaRPr lang="en-GB">
              <a:latin typeface="Rockwell"/>
            </a:endParaRPr>
          </a:p>
        </p:txBody>
      </p:sp>
      <p:sp>
        <p:nvSpPr>
          <p:cNvPr id="3" name="Content Placeholder 2">
            <a:extLst>
              <a:ext uri="{FF2B5EF4-FFF2-40B4-BE49-F238E27FC236}">
                <a16:creationId xmlns:a16="http://schemas.microsoft.com/office/drawing/2014/main" id="{376304D4-C2FD-4260-9156-AF1D37A18A6B}"/>
              </a:ext>
            </a:extLst>
          </p:cNvPr>
          <p:cNvSpPr>
            <a:spLocks noGrp="1"/>
          </p:cNvSpPr>
          <p:nvPr>
            <p:ph idx="1"/>
          </p:nvPr>
        </p:nvSpPr>
        <p:spPr/>
        <p:txBody>
          <a:bodyPr vert="horz" lIns="91440" tIns="45720" rIns="91440" bIns="45720" rtlCol="0" anchor="t">
            <a:normAutofit fontScale="77500" lnSpcReduction="20000"/>
          </a:bodyPr>
          <a:lstStyle/>
          <a:p>
            <a:pPr>
              <a:lnSpc>
                <a:spcPct val="150000"/>
              </a:lnSpc>
            </a:pPr>
            <a:r>
              <a:rPr lang="en-GB" dirty="0">
                <a:latin typeface="Arial"/>
                <a:cs typeface="Arial"/>
              </a:rPr>
              <a:t>Use open file formats, especially for sharing and preserving data</a:t>
            </a:r>
          </a:p>
          <a:p>
            <a:pPr>
              <a:lnSpc>
                <a:spcPct val="150000"/>
              </a:lnSpc>
            </a:pPr>
            <a:r>
              <a:rPr lang="en-GB" dirty="0">
                <a:latin typeface="Arial"/>
                <a:cs typeface="Arial"/>
              </a:rPr>
              <a:t>Organise data sensibly and provide documentation</a:t>
            </a:r>
          </a:p>
          <a:p>
            <a:pPr>
              <a:lnSpc>
                <a:spcPct val="150000"/>
              </a:lnSpc>
            </a:pPr>
            <a:r>
              <a:rPr lang="en-GB" dirty="0">
                <a:latin typeface="Arial"/>
                <a:cs typeface="Arial"/>
              </a:rPr>
              <a:t>Always have at least two copies of data</a:t>
            </a:r>
          </a:p>
          <a:p>
            <a:pPr>
              <a:lnSpc>
                <a:spcPct val="150000"/>
              </a:lnSpc>
            </a:pPr>
            <a:r>
              <a:rPr lang="en-GB" dirty="0">
                <a:latin typeface="Arial"/>
                <a:cs typeface="Arial"/>
              </a:rPr>
              <a:t>Use robust networked storage for long-term preservation</a:t>
            </a:r>
          </a:p>
          <a:p>
            <a:pPr>
              <a:lnSpc>
                <a:spcPct val="150000"/>
              </a:lnSpc>
            </a:pPr>
            <a:r>
              <a:rPr lang="en-GB" dirty="0">
                <a:latin typeface="Arial"/>
                <a:cs typeface="Arial"/>
              </a:rPr>
              <a:t>Use a repository to share data and obtain a DOI</a:t>
            </a:r>
          </a:p>
          <a:p>
            <a:pPr>
              <a:lnSpc>
                <a:spcPct val="150000"/>
              </a:lnSpc>
            </a:pPr>
            <a:r>
              <a:rPr lang="en-GB" dirty="0">
                <a:latin typeface="Arial"/>
                <a:cs typeface="Arial"/>
              </a:rPr>
              <a:t>Consider potential difficulties in sharing and try to overcome these, e.g. appropriate consent, embargoes, copyright issues</a:t>
            </a:r>
          </a:p>
          <a:p>
            <a:endParaRPr lang="en-GB"/>
          </a:p>
        </p:txBody>
      </p:sp>
    </p:spTree>
    <p:extLst>
      <p:ext uri="{BB962C8B-B14F-4D97-AF65-F5344CB8AC3E}">
        <p14:creationId xmlns:p14="http://schemas.microsoft.com/office/powerpoint/2010/main" val="205106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8BF-5454-475C-8362-25E07871A228}"/>
              </a:ext>
            </a:extLst>
          </p:cNvPr>
          <p:cNvSpPr>
            <a:spLocks noGrp="1"/>
          </p:cNvSpPr>
          <p:nvPr>
            <p:ph type="title"/>
          </p:nvPr>
        </p:nvSpPr>
        <p:spPr/>
        <p:txBody>
          <a:bodyPr/>
          <a:lstStyle/>
          <a:p>
            <a:r>
              <a:rPr lang="en-GB" altLang="en-US"/>
              <a:t>University of Bristol Research Data support</a:t>
            </a:r>
            <a:endParaRPr lang="en-GB"/>
          </a:p>
        </p:txBody>
      </p:sp>
      <p:sp>
        <p:nvSpPr>
          <p:cNvPr id="3" name="Content Placeholder 2">
            <a:extLst>
              <a:ext uri="{FF2B5EF4-FFF2-40B4-BE49-F238E27FC236}">
                <a16:creationId xmlns:a16="http://schemas.microsoft.com/office/drawing/2014/main" id="{75AC9278-6D33-4C31-85A3-283E356A5483}"/>
              </a:ext>
            </a:extLst>
          </p:cNvPr>
          <p:cNvSpPr>
            <a:spLocks noGrp="1"/>
          </p:cNvSpPr>
          <p:nvPr>
            <p:ph idx="1"/>
          </p:nvPr>
        </p:nvSpPr>
        <p:spPr>
          <a:xfrm>
            <a:off x="370800" y="1127521"/>
            <a:ext cx="6477332" cy="3221113"/>
          </a:xfrm>
        </p:spPr>
        <p:txBody>
          <a:bodyPr>
            <a:normAutofit fontScale="62500" lnSpcReduction="20000"/>
          </a:bodyPr>
          <a:lstStyle/>
          <a:p>
            <a:pPr marL="0" indent="0">
              <a:lnSpc>
                <a:spcPct val="170000"/>
              </a:lnSpc>
              <a:buNone/>
            </a:pPr>
            <a:r>
              <a:rPr lang="en-GB" altLang="en-US" sz="2000" b="1"/>
              <a:t>Research Data Service</a:t>
            </a:r>
            <a:r>
              <a:rPr lang="en-GB" altLang="en-US" sz="2000"/>
              <a:t>: helpdesk, advice, training, </a:t>
            </a:r>
            <a:r>
              <a:rPr lang="en-GB" altLang="en-US" sz="2000" b="1" i="1"/>
              <a:t>DMP checking </a:t>
            </a:r>
            <a:r>
              <a:rPr lang="en-GB" altLang="en-US" sz="2000"/>
              <a:t>(</a:t>
            </a:r>
            <a:r>
              <a:rPr lang="en-GB" altLang="en-US" sz="2000">
                <a:hlinkClick r:id="rId3"/>
              </a:rPr>
              <a:t>http://bristol.ac.uk/staff/researchers/data/</a:t>
            </a:r>
            <a:r>
              <a:rPr lang="en-GB" altLang="en-US" sz="2000"/>
              <a:t>, </a:t>
            </a:r>
            <a:r>
              <a:rPr lang="en-GB" altLang="en-US" sz="2000">
                <a:hlinkClick r:id="rId4"/>
              </a:rPr>
              <a:t>data-bris@bristol.ac.uk</a:t>
            </a:r>
            <a:r>
              <a:rPr lang="en-GB" altLang="en-US" sz="2000"/>
              <a:t>) </a:t>
            </a:r>
          </a:p>
          <a:p>
            <a:pPr marL="0" indent="0">
              <a:lnSpc>
                <a:spcPct val="170000"/>
              </a:lnSpc>
              <a:buNone/>
            </a:pPr>
            <a:endParaRPr lang="en-GB" altLang="en-US" sz="900"/>
          </a:p>
          <a:p>
            <a:pPr marL="0" indent="0">
              <a:lnSpc>
                <a:spcPct val="170000"/>
              </a:lnSpc>
              <a:buNone/>
            </a:pPr>
            <a:r>
              <a:rPr lang="en-GB" altLang="en-US" sz="2000" b="1"/>
              <a:t>Research Data Repository</a:t>
            </a:r>
            <a:r>
              <a:rPr lang="en-GB" altLang="en-US" sz="2000"/>
              <a:t>: data publication</a:t>
            </a:r>
            <a:r>
              <a:rPr lang="en-GB" altLang="en-US" sz="2000" i="1"/>
              <a:t> </a:t>
            </a:r>
            <a:r>
              <a:rPr lang="en-GB" altLang="en-US" sz="2000"/>
              <a:t>platform; for </a:t>
            </a:r>
            <a:r>
              <a:rPr lang="en-GB" altLang="en-US" sz="2000" b="1" i="1"/>
              <a:t>sharing</a:t>
            </a:r>
            <a:r>
              <a:rPr lang="en-GB" altLang="en-US" sz="2000"/>
              <a:t> open, controlled and restricted data </a:t>
            </a:r>
            <a:r>
              <a:rPr lang="en-GB" altLang="en-US" sz="2000">
                <a:hlinkClick r:id="rId5"/>
              </a:rPr>
              <a:t>https://data.bris.ac.uk/data/</a:t>
            </a:r>
            <a:r>
              <a:rPr lang="en-GB" altLang="en-US" sz="2000"/>
              <a:t>, </a:t>
            </a:r>
            <a:r>
              <a:rPr lang="en-GB" altLang="en-US" sz="2000">
                <a:hlinkClick r:id="rId4"/>
              </a:rPr>
              <a:t>data-bris@bristol.ac.uk</a:t>
            </a:r>
            <a:r>
              <a:rPr lang="en-GB" altLang="en-US" sz="2000"/>
              <a:t>)</a:t>
            </a:r>
          </a:p>
          <a:p>
            <a:pPr marL="0" indent="0">
              <a:lnSpc>
                <a:spcPct val="170000"/>
              </a:lnSpc>
              <a:buNone/>
            </a:pPr>
            <a:endParaRPr lang="en-GB" altLang="en-US" sz="900"/>
          </a:p>
          <a:p>
            <a:pPr marL="0" indent="0">
              <a:lnSpc>
                <a:spcPct val="170000"/>
              </a:lnSpc>
              <a:buNone/>
            </a:pPr>
            <a:r>
              <a:rPr lang="en-GB" altLang="en-US" sz="2000" b="1"/>
              <a:t>Research Data Storage Facility </a:t>
            </a:r>
            <a:r>
              <a:rPr lang="en-GB" altLang="en-US" sz="2000"/>
              <a:t>(RDSF): data </a:t>
            </a:r>
            <a:r>
              <a:rPr lang="en-GB" altLang="en-US" sz="2000" b="1" i="1"/>
              <a:t>storage</a:t>
            </a:r>
            <a:r>
              <a:rPr lang="en-GB" altLang="en-US" sz="2000"/>
              <a:t> for your project data; for PI’s, project team, and external collaborators (</a:t>
            </a:r>
            <a:r>
              <a:rPr lang="en-GB" altLang="en-US" sz="2000">
                <a:hlinkClick r:id="rId6"/>
              </a:rPr>
              <a:t>www.acrc.bris.ac.uk/acrc</a:t>
            </a:r>
            <a:r>
              <a:rPr lang="en-GB" altLang="en-US" sz="2000"/>
              <a:t>, </a:t>
            </a:r>
            <a:br>
              <a:rPr lang="en-GB" altLang="en-US" sz="2000"/>
            </a:br>
            <a:r>
              <a:rPr lang="en-GB" altLang="en-US" sz="2000">
                <a:hlinkClick r:id="rId7"/>
              </a:rPr>
              <a:t>hpc-help@bristol.ac.uk</a:t>
            </a:r>
            <a:r>
              <a:rPr lang="en-GB" altLang="en-US" sz="2000"/>
              <a:t> )</a:t>
            </a:r>
          </a:p>
        </p:txBody>
      </p:sp>
      <p:pic>
        <p:nvPicPr>
          <p:cNvPr id="5" name="Picture 4">
            <a:extLst>
              <a:ext uri="{FF2B5EF4-FFF2-40B4-BE49-F238E27FC236}">
                <a16:creationId xmlns:a16="http://schemas.microsoft.com/office/drawing/2014/main" id="{9415F059-0245-4454-9E47-7C6E9B473710}"/>
              </a:ext>
            </a:extLst>
          </p:cNvPr>
          <p:cNvPicPr>
            <a:picLocks noChangeAspect="1"/>
          </p:cNvPicPr>
          <p:nvPr/>
        </p:nvPicPr>
        <p:blipFill>
          <a:blip r:embed="rId8"/>
          <a:stretch>
            <a:fillRect/>
          </a:stretch>
        </p:blipFill>
        <p:spPr>
          <a:xfrm>
            <a:off x="7431975" y="1065786"/>
            <a:ext cx="1279313" cy="994173"/>
          </a:xfrm>
          <a:prstGeom prst="rect">
            <a:avLst/>
          </a:prstGeom>
        </p:spPr>
      </p:pic>
      <p:pic>
        <p:nvPicPr>
          <p:cNvPr id="8" name="Picture 7">
            <a:extLst>
              <a:ext uri="{FF2B5EF4-FFF2-40B4-BE49-F238E27FC236}">
                <a16:creationId xmlns:a16="http://schemas.microsoft.com/office/drawing/2014/main" id="{C982BAD2-7064-46A7-8DBC-35E008B0E4F7}"/>
              </a:ext>
            </a:extLst>
          </p:cNvPr>
          <p:cNvPicPr>
            <a:picLocks noChangeAspect="1"/>
          </p:cNvPicPr>
          <p:nvPr/>
        </p:nvPicPr>
        <p:blipFill>
          <a:blip r:embed="rId9"/>
          <a:stretch>
            <a:fillRect/>
          </a:stretch>
        </p:blipFill>
        <p:spPr>
          <a:xfrm>
            <a:off x="7431975" y="2113771"/>
            <a:ext cx="1268614" cy="1181277"/>
          </a:xfrm>
          <a:prstGeom prst="rect">
            <a:avLst/>
          </a:prstGeom>
        </p:spPr>
      </p:pic>
      <p:pic>
        <p:nvPicPr>
          <p:cNvPr id="10" name="Picture 2" descr="Image result for rdsf bristol">
            <a:extLst>
              <a:ext uri="{FF2B5EF4-FFF2-40B4-BE49-F238E27FC236}">
                <a16:creationId xmlns:a16="http://schemas.microsoft.com/office/drawing/2014/main" id="{55B480A4-AC04-464C-877E-32E1DA85F7D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59" r="24439" b="-1317"/>
          <a:stretch/>
        </p:blipFill>
        <p:spPr bwMode="auto">
          <a:xfrm>
            <a:off x="7431975" y="3295048"/>
            <a:ext cx="1268614" cy="94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14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2F2B-2656-4177-B31B-294954D328C4}"/>
              </a:ext>
            </a:extLst>
          </p:cNvPr>
          <p:cNvSpPr>
            <a:spLocks noGrp="1"/>
          </p:cNvSpPr>
          <p:nvPr>
            <p:ph type="title"/>
          </p:nvPr>
        </p:nvSpPr>
        <p:spPr/>
        <p:txBody>
          <a:bodyPr/>
          <a:lstStyle/>
          <a:p>
            <a:r>
              <a:rPr lang="en-GB"/>
              <a:t>What is research data?</a:t>
            </a:r>
          </a:p>
        </p:txBody>
      </p:sp>
      <p:pic>
        <p:nvPicPr>
          <p:cNvPr id="4" name="Picture 1">
            <a:extLst>
              <a:ext uri="{FF2B5EF4-FFF2-40B4-BE49-F238E27FC236}">
                <a16:creationId xmlns:a16="http://schemas.microsoft.com/office/drawing/2014/main" id="{D4030945-5310-48E3-BC90-7C21346191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35665">
            <a:off x="1850331" y="1113405"/>
            <a:ext cx="5215741" cy="178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C9438B-0097-4EF6-81CC-221E9B29CA63}"/>
              </a:ext>
            </a:extLst>
          </p:cNvPr>
          <p:cNvSpPr txBox="1"/>
          <p:nvPr/>
        </p:nvSpPr>
        <p:spPr>
          <a:xfrm>
            <a:off x="370800" y="2952004"/>
            <a:ext cx="8402400" cy="1703030"/>
          </a:xfrm>
          <a:prstGeom prst="rect">
            <a:avLst/>
          </a:prstGeom>
          <a:noFill/>
        </p:spPr>
        <p:txBody>
          <a:bodyPr wrap="square" lIns="91440" tIns="45720" rIns="91440" bIns="45720" rtlCol="0" anchor="t">
            <a:spAutoFit/>
          </a:bodyPr>
          <a:lstStyle/>
          <a:p>
            <a:pPr marL="342265" indent="-342265">
              <a:lnSpc>
                <a:spcPct val="150000"/>
              </a:lnSpc>
              <a:buFont typeface="Arial" panose="020B0604020202020204" pitchFamily="34" charset="0"/>
              <a:buChar char="•"/>
            </a:pPr>
            <a:r>
              <a:rPr lang="en-GB" sz="1800" dirty="0"/>
              <a:t>Information either created or used as an integral part of research.</a:t>
            </a:r>
            <a:endParaRPr lang="en-GB" sz="1800" dirty="0">
              <a:cs typeface="Arial"/>
            </a:endParaRPr>
          </a:p>
          <a:p>
            <a:pPr marL="342265" indent="-342265">
              <a:lnSpc>
                <a:spcPct val="150000"/>
              </a:lnSpc>
              <a:buFont typeface="Arial" panose="020B0604020202020204" pitchFamily="34" charset="0"/>
              <a:buChar char="•"/>
            </a:pPr>
            <a:r>
              <a:rPr lang="en-GB" sz="1800" dirty="0">
                <a:cs typeface="Arial"/>
              </a:rPr>
              <a:t>Can be born digital or digitised</a:t>
            </a:r>
          </a:p>
          <a:p>
            <a:pPr marL="342265" indent="-342265">
              <a:lnSpc>
                <a:spcPct val="150000"/>
              </a:lnSpc>
              <a:buFont typeface="Arial" panose="020B0604020202020204" pitchFamily="34" charset="0"/>
              <a:buChar char="•"/>
            </a:pPr>
            <a:r>
              <a:rPr lang="en-GB" sz="1800" dirty="0"/>
              <a:t>Data underpins research claims. </a:t>
            </a:r>
            <a:endParaRPr lang="en-GB" sz="1800" dirty="0">
              <a:cs typeface="Arial"/>
            </a:endParaRPr>
          </a:p>
          <a:p>
            <a:pPr marL="342265" indent="-342265">
              <a:lnSpc>
                <a:spcPct val="150000"/>
              </a:lnSpc>
              <a:buFont typeface="Arial" panose="020B0604020202020204" pitchFamily="34" charset="0"/>
              <a:buChar char="•"/>
            </a:pPr>
            <a:r>
              <a:rPr lang="en-GB" sz="1800" dirty="0"/>
              <a:t>May have high re-use value for other researchers.</a:t>
            </a:r>
            <a:endParaRPr lang="en-GB" sz="1800" dirty="0">
              <a:cs typeface="Arial"/>
            </a:endParaRPr>
          </a:p>
        </p:txBody>
      </p:sp>
    </p:spTree>
    <p:extLst>
      <p:ext uri="{BB962C8B-B14F-4D97-AF65-F5344CB8AC3E}">
        <p14:creationId xmlns:p14="http://schemas.microsoft.com/office/powerpoint/2010/main" val="116472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FBD507-1548-4A00-8EB0-605F68816F2F}"/>
              </a:ext>
            </a:extLst>
          </p:cNvPr>
          <p:cNvSpPr>
            <a:spLocks noGrp="1"/>
          </p:cNvSpPr>
          <p:nvPr>
            <p:ph idx="1"/>
          </p:nvPr>
        </p:nvSpPr>
        <p:spPr>
          <a:xfrm>
            <a:off x="370800" y="1105173"/>
            <a:ext cx="8402400" cy="3152501"/>
          </a:xfrm>
        </p:spPr>
        <p:txBody>
          <a:bodyPr vert="horz" lIns="91440" tIns="45720" rIns="91440" bIns="45720" rtlCol="0" anchor="t">
            <a:normAutofit/>
          </a:bodyPr>
          <a:lstStyle/>
          <a:p>
            <a:r>
              <a:rPr lang="en-GB"/>
              <a:t>Documents (text, MS Word)</a:t>
            </a:r>
          </a:p>
          <a:p>
            <a:r>
              <a:rPr lang="en-GB"/>
              <a:t>An interview transcript</a:t>
            </a:r>
          </a:p>
          <a:p>
            <a:r>
              <a:rPr lang="en-GB"/>
              <a:t>Diaries</a:t>
            </a:r>
          </a:p>
          <a:p>
            <a:r>
              <a:rPr lang="en-GB"/>
              <a:t>Digital photographs or video</a:t>
            </a:r>
          </a:p>
          <a:p>
            <a:r>
              <a:rPr lang="en-GB"/>
              <a:t>Spreadsheets</a:t>
            </a:r>
          </a:p>
          <a:p>
            <a:r>
              <a:rPr lang="en-GB"/>
              <a:t>Online survey results</a:t>
            </a:r>
          </a:p>
          <a:p>
            <a:r>
              <a:rPr lang="en-GB"/>
              <a:t>Audio recordings</a:t>
            </a:r>
          </a:p>
          <a:p>
            <a:r>
              <a:rPr lang="en-GB">
                <a:latin typeface="Arial"/>
                <a:cs typeface="Arial"/>
              </a:rPr>
              <a:t>Zoom recordings of interviews</a:t>
            </a:r>
            <a:endParaRPr lang="en-GB"/>
          </a:p>
          <a:p>
            <a:endParaRPr lang="en-GB"/>
          </a:p>
        </p:txBody>
      </p:sp>
      <p:pic>
        <p:nvPicPr>
          <p:cNvPr id="6" name="Picture 3">
            <a:extLst>
              <a:ext uri="{FF2B5EF4-FFF2-40B4-BE49-F238E27FC236}">
                <a16:creationId xmlns:a16="http://schemas.microsoft.com/office/drawing/2014/main" id="{C3A89B61-F4BC-4B5E-9477-AF92F33689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32661"/>
            <a:ext cx="1649273" cy="247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7395B2DE-FA6E-473F-AC44-F9EBE5344449}"/>
              </a:ext>
            </a:extLst>
          </p:cNvPr>
          <p:cNvPicPr>
            <a:picLocks noChangeAspect="1"/>
          </p:cNvPicPr>
          <p:nvPr/>
        </p:nvPicPr>
        <p:blipFill>
          <a:blip r:embed="rId4">
            <a:extLst>
              <a:ext uri="{28A0092B-C50C-407E-A947-70E740481C1C}">
                <a14:useLocalDpi xmlns:a14="http://schemas.microsoft.com/office/drawing/2010/main" val="0"/>
              </a:ext>
            </a:extLst>
          </a:blip>
          <a:srcRect l="48451"/>
          <a:stretch>
            <a:fillRect/>
          </a:stretch>
        </p:blipFill>
        <p:spPr bwMode="auto">
          <a:xfrm>
            <a:off x="6611309" y="532661"/>
            <a:ext cx="2014408" cy="18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w19-0681.jpg">
            <a:extLst>
              <a:ext uri="{FF2B5EF4-FFF2-40B4-BE49-F238E27FC236}">
                <a16:creationId xmlns:a16="http://schemas.microsoft.com/office/drawing/2014/main" id="{D68D1B15-BAEE-4295-BD01-757ADF231845}"/>
              </a:ext>
            </a:extLst>
          </p:cNvPr>
          <p:cNvPicPr>
            <a:picLocks noChangeAspect="1"/>
          </p:cNvPicPr>
          <p:nvPr/>
        </p:nvPicPr>
        <p:blipFill>
          <a:blip r:embed="rId5"/>
          <a:stretch>
            <a:fillRect/>
          </a:stretch>
        </p:blipFill>
        <p:spPr>
          <a:xfrm>
            <a:off x="7100286" y="2632815"/>
            <a:ext cx="1353698" cy="2300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a:extLst>
              <a:ext uri="{FF2B5EF4-FFF2-40B4-BE49-F238E27FC236}">
                <a16:creationId xmlns:a16="http://schemas.microsoft.com/office/drawing/2014/main" id="{833E04D1-43A1-478A-B48E-4B12D532F8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1547" y="3099968"/>
            <a:ext cx="2019145" cy="188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33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F6D1-AFB9-4CDC-996C-FCA31BA3400D}"/>
              </a:ext>
            </a:extLst>
          </p:cNvPr>
          <p:cNvSpPr>
            <a:spLocks noGrp="1"/>
          </p:cNvSpPr>
          <p:nvPr>
            <p:ph type="title"/>
          </p:nvPr>
        </p:nvSpPr>
        <p:spPr/>
        <p:txBody>
          <a:bodyPr/>
          <a:lstStyle/>
          <a:p>
            <a:r>
              <a:rPr lang="en-GB" altLang="en-US"/>
              <a:t>General principles</a:t>
            </a:r>
            <a:endParaRPr lang="en-GB"/>
          </a:p>
        </p:txBody>
      </p:sp>
      <p:sp>
        <p:nvSpPr>
          <p:cNvPr id="3" name="Content Placeholder 2">
            <a:extLst>
              <a:ext uri="{FF2B5EF4-FFF2-40B4-BE49-F238E27FC236}">
                <a16:creationId xmlns:a16="http://schemas.microsoft.com/office/drawing/2014/main" id="{78A59083-06D0-49E7-8CBA-C7811CBC65AE}"/>
              </a:ext>
            </a:extLst>
          </p:cNvPr>
          <p:cNvSpPr>
            <a:spLocks noGrp="1"/>
          </p:cNvSpPr>
          <p:nvPr>
            <p:ph idx="1"/>
          </p:nvPr>
        </p:nvSpPr>
        <p:spPr>
          <a:xfrm>
            <a:off x="370800" y="1369219"/>
            <a:ext cx="5618171" cy="2888456"/>
          </a:xfrm>
        </p:spPr>
        <p:txBody>
          <a:bodyPr vert="horz" lIns="91440" tIns="45720" rIns="91440" bIns="45720" rtlCol="0" anchor="t">
            <a:normAutofit fontScale="85000" lnSpcReduction="20000"/>
          </a:bodyPr>
          <a:lstStyle/>
          <a:p>
            <a:pPr>
              <a:lnSpc>
                <a:spcPct val="150000"/>
              </a:lnSpc>
            </a:pPr>
            <a:r>
              <a:rPr lang="en-GB" dirty="0">
                <a:latin typeface="Arial"/>
                <a:cs typeface="Arial"/>
              </a:rPr>
              <a:t>In addition to ‘research </a:t>
            </a:r>
            <a:r>
              <a:rPr lang="en-GB" dirty="0" err="1">
                <a:latin typeface="Arial"/>
                <a:cs typeface="Arial"/>
              </a:rPr>
              <a:t>uutputs</a:t>
            </a:r>
            <a:r>
              <a:rPr lang="en-GB" dirty="0">
                <a:latin typeface="Arial"/>
                <a:cs typeface="Arial"/>
              </a:rPr>
              <a:t>’ (e.g. journal articles/exhibitions/book chapters), ‘research data’ often has value too</a:t>
            </a:r>
          </a:p>
          <a:p>
            <a:pPr>
              <a:lnSpc>
                <a:spcPct val="150000"/>
              </a:lnSpc>
            </a:pPr>
            <a:r>
              <a:rPr lang="en-GB" dirty="0">
                <a:latin typeface="Arial"/>
                <a:cs typeface="Arial"/>
              </a:rPr>
              <a:t>Research data should be preserved and shared</a:t>
            </a:r>
          </a:p>
          <a:p>
            <a:pPr>
              <a:lnSpc>
                <a:spcPct val="150000"/>
              </a:lnSpc>
            </a:pPr>
            <a:r>
              <a:rPr lang="en-GB" dirty="0">
                <a:latin typeface="Arial"/>
                <a:cs typeface="Arial"/>
              </a:rPr>
              <a:t>Sharing is beneficial to data owners/creators (recognition via data citation, or increased likelihood of future funding)</a:t>
            </a:r>
          </a:p>
        </p:txBody>
      </p:sp>
      <p:pic>
        <p:nvPicPr>
          <p:cNvPr id="6" name="Picture 5" descr="A close up of a blackboard&#10;&#10;Description automatically generated">
            <a:extLst>
              <a:ext uri="{FF2B5EF4-FFF2-40B4-BE49-F238E27FC236}">
                <a16:creationId xmlns:a16="http://schemas.microsoft.com/office/drawing/2014/main" id="{EF2FD8F2-1759-410C-A549-D9C6E6459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403" y="1369219"/>
            <a:ext cx="1935431" cy="2903422"/>
          </a:xfrm>
          <a:prstGeom prst="rect">
            <a:avLst/>
          </a:prstGeom>
        </p:spPr>
      </p:pic>
    </p:spTree>
    <p:extLst>
      <p:ext uri="{BB962C8B-B14F-4D97-AF65-F5344CB8AC3E}">
        <p14:creationId xmlns:p14="http://schemas.microsoft.com/office/powerpoint/2010/main" val="150850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EC68-C9F9-4A37-B577-47D613CD3B2F}"/>
              </a:ext>
            </a:extLst>
          </p:cNvPr>
          <p:cNvSpPr>
            <a:spLocks noGrp="1"/>
          </p:cNvSpPr>
          <p:nvPr>
            <p:ph type="title"/>
          </p:nvPr>
        </p:nvSpPr>
        <p:spPr/>
        <p:txBody>
          <a:bodyPr/>
          <a:lstStyle/>
          <a:p>
            <a:r>
              <a:rPr lang="en-GB" altLang="en-US"/>
              <a:t>Research data &amp; grant writing</a:t>
            </a:r>
            <a:endParaRPr lang="en-GB"/>
          </a:p>
        </p:txBody>
      </p:sp>
      <p:sp>
        <p:nvSpPr>
          <p:cNvPr id="3" name="Content Placeholder 2">
            <a:extLst>
              <a:ext uri="{FF2B5EF4-FFF2-40B4-BE49-F238E27FC236}">
                <a16:creationId xmlns:a16="http://schemas.microsoft.com/office/drawing/2014/main" id="{C380D965-D6DF-47A0-8A65-796755D2D809}"/>
              </a:ext>
            </a:extLst>
          </p:cNvPr>
          <p:cNvSpPr>
            <a:spLocks noGrp="1"/>
          </p:cNvSpPr>
          <p:nvPr>
            <p:ph idx="1"/>
          </p:nvPr>
        </p:nvSpPr>
        <p:spPr>
          <a:xfrm>
            <a:off x="370800" y="1369219"/>
            <a:ext cx="5082697" cy="2888456"/>
          </a:xfrm>
        </p:spPr>
        <p:txBody>
          <a:bodyPr vert="horz" lIns="91440" tIns="45720" rIns="91440" bIns="45720" rtlCol="0" anchor="t">
            <a:normAutofit/>
          </a:bodyPr>
          <a:lstStyle/>
          <a:p>
            <a:r>
              <a:rPr lang="en-GB" altLang="en-US" sz="2000" dirty="0">
                <a:latin typeface="Arial"/>
                <a:cs typeface="Arial"/>
              </a:rPr>
              <a:t>90% of top funders now mandate research data management</a:t>
            </a:r>
            <a:endParaRPr lang="en-GB" sz="2000" dirty="0">
              <a:latin typeface="Arial"/>
              <a:cs typeface="Arial"/>
            </a:endParaRPr>
          </a:p>
          <a:p>
            <a:r>
              <a:rPr lang="en-GB" altLang="en-US" sz="2000" dirty="0">
                <a:latin typeface="Arial"/>
                <a:cs typeface="Arial"/>
              </a:rPr>
              <a:t>Most ask for a Data Management Plan (DMP) at application which covers:</a:t>
            </a:r>
            <a:br>
              <a:rPr lang="en-GB" altLang="en-US" sz="2000" dirty="0">
                <a:latin typeface="Arial"/>
                <a:cs typeface="Arial"/>
              </a:rPr>
            </a:br>
            <a:r>
              <a:rPr lang="en-GB" altLang="en-US" sz="2000" dirty="0">
                <a:latin typeface="Arial"/>
                <a:cs typeface="Arial"/>
              </a:rPr>
              <a:t>data creation, organisation, documentation, storage, preservation &amp; sharing plans</a:t>
            </a:r>
          </a:p>
          <a:p>
            <a:r>
              <a:rPr lang="en-GB" altLang="en-US" sz="2000" dirty="0">
                <a:latin typeface="Arial"/>
                <a:cs typeface="Arial"/>
              </a:rPr>
              <a:t>AHRC and</a:t>
            </a:r>
            <a:r>
              <a:rPr lang="en-GB" altLang="en-US" sz="2000" i="1" dirty="0">
                <a:latin typeface="Arial"/>
                <a:cs typeface="Arial"/>
              </a:rPr>
              <a:t> </a:t>
            </a:r>
            <a:r>
              <a:rPr lang="en-GB" altLang="en-US" sz="2000" dirty="0">
                <a:latin typeface="Arial"/>
                <a:cs typeface="Arial"/>
              </a:rPr>
              <a:t>ESRC now ask for a</a:t>
            </a:r>
            <a:br>
              <a:rPr lang="en-GB" altLang="en-US" sz="2000" dirty="0">
                <a:latin typeface="Arial"/>
                <a:cs typeface="Arial"/>
              </a:rPr>
            </a:br>
            <a:r>
              <a:rPr lang="en-GB" altLang="en-US" sz="2000" dirty="0">
                <a:latin typeface="Arial"/>
                <a:cs typeface="Arial"/>
              </a:rPr>
              <a:t>Data Management Plan</a:t>
            </a:r>
          </a:p>
          <a:p>
            <a:endParaRPr lang="en-GB" sz="2000" dirty="0"/>
          </a:p>
        </p:txBody>
      </p:sp>
      <p:pic>
        <p:nvPicPr>
          <p:cNvPr id="10" name="Picture 2">
            <a:extLst>
              <a:ext uri="{FF2B5EF4-FFF2-40B4-BE49-F238E27FC236}">
                <a16:creationId xmlns:a16="http://schemas.microsoft.com/office/drawing/2014/main" id="{6DB03E8E-8CC0-4D2C-A886-95BDC9CAB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6135" y="2624198"/>
            <a:ext cx="3414130" cy="132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descr="A close up of a sign&#10;&#10;Description automatically generated">
            <a:extLst>
              <a:ext uri="{FF2B5EF4-FFF2-40B4-BE49-F238E27FC236}">
                <a16:creationId xmlns:a16="http://schemas.microsoft.com/office/drawing/2014/main" id="{CB1ACAD4-057C-484F-95DD-BB38F7E7B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6521" y="1531343"/>
            <a:ext cx="3156679" cy="930732"/>
          </a:xfrm>
          <a:prstGeom prst="rect">
            <a:avLst/>
          </a:prstGeom>
        </p:spPr>
      </p:pic>
    </p:spTree>
    <p:extLst>
      <p:ext uri="{BB962C8B-B14F-4D97-AF65-F5344CB8AC3E}">
        <p14:creationId xmlns:p14="http://schemas.microsoft.com/office/powerpoint/2010/main" val="179375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DA2E8-6151-4C8B-BE5E-E4542ADD2D7C}"/>
              </a:ext>
            </a:extLst>
          </p:cNvPr>
          <p:cNvSpPr>
            <a:spLocks noGrp="1"/>
          </p:cNvSpPr>
          <p:nvPr>
            <p:ph type="title"/>
          </p:nvPr>
        </p:nvSpPr>
        <p:spPr/>
        <p:txBody>
          <a:bodyPr/>
          <a:lstStyle/>
          <a:p>
            <a:r>
              <a:rPr lang="en-GB" altLang="en-US" sz="2400" dirty="0">
                <a:solidFill>
                  <a:srgbClr val="002060"/>
                </a:solidFill>
                <a:latin typeface="Rockwell"/>
              </a:rPr>
              <a:t>AHRC Data Management Plan</a:t>
            </a:r>
          </a:p>
        </p:txBody>
      </p:sp>
      <p:sp>
        <p:nvSpPr>
          <p:cNvPr id="3" name="Content Placeholder 2">
            <a:extLst>
              <a:ext uri="{FF2B5EF4-FFF2-40B4-BE49-F238E27FC236}">
                <a16:creationId xmlns:a16="http://schemas.microsoft.com/office/drawing/2014/main" id="{696F92E3-7266-4FF2-8B41-16C3C820D2A4}"/>
              </a:ext>
            </a:extLst>
          </p:cNvPr>
          <p:cNvSpPr>
            <a:spLocks noGrp="1"/>
          </p:cNvSpPr>
          <p:nvPr>
            <p:ph idx="1"/>
          </p:nvPr>
        </p:nvSpPr>
        <p:spPr>
          <a:xfrm>
            <a:off x="370799" y="1566560"/>
            <a:ext cx="8448066" cy="3151171"/>
          </a:xfrm>
        </p:spPr>
        <p:txBody>
          <a:bodyPr vert="horz" lIns="91440" tIns="45720" rIns="91440" bIns="45720" rtlCol="0" anchor="t">
            <a:normAutofit fontScale="85000" lnSpcReduction="10000"/>
          </a:bodyPr>
          <a:lstStyle/>
          <a:p>
            <a:pPr>
              <a:lnSpc>
                <a:spcPct val="150000"/>
              </a:lnSpc>
            </a:pPr>
            <a:r>
              <a:rPr lang="en-GB" altLang="en-US" sz="1800" dirty="0">
                <a:latin typeface="Arial"/>
                <a:cs typeface="Arial"/>
              </a:rPr>
              <a:t>Came into force on 29th March 2018 (only a Technical Plan previously)</a:t>
            </a:r>
          </a:p>
          <a:p>
            <a:pPr>
              <a:lnSpc>
                <a:spcPct val="150000"/>
              </a:lnSpc>
            </a:pPr>
            <a:r>
              <a:rPr lang="en-GB" altLang="en-US" sz="1800" dirty="0">
                <a:latin typeface="Arial"/>
                <a:cs typeface="Arial"/>
              </a:rPr>
              <a:t>Required at application stage for all Research Grants, Follow-on Funding and Leadership Fellows proposals (2 pages maximum)</a:t>
            </a:r>
          </a:p>
          <a:p>
            <a:pPr>
              <a:lnSpc>
                <a:spcPct val="150000"/>
              </a:lnSpc>
            </a:pPr>
            <a:r>
              <a:rPr lang="en-GB" altLang="en-US" sz="1800" dirty="0">
                <a:latin typeface="Arial"/>
                <a:cs typeface="Arial"/>
              </a:rPr>
              <a:t>Outline types of data that will be created, proposed methodologies, storage arrangements and any ethical and legal issues</a:t>
            </a:r>
          </a:p>
          <a:p>
            <a:pPr>
              <a:lnSpc>
                <a:spcPct val="150000"/>
              </a:lnSpc>
            </a:pPr>
            <a:r>
              <a:rPr lang="en-GB" altLang="en-US" sz="1800" dirty="0">
                <a:latin typeface="Arial"/>
                <a:cs typeface="Arial"/>
              </a:rPr>
              <a:t>AHRC expect data to be available for at least three years after the end of the project</a:t>
            </a:r>
          </a:p>
          <a:p>
            <a:pPr>
              <a:lnSpc>
                <a:spcPct val="150000"/>
              </a:lnSpc>
            </a:pPr>
            <a:r>
              <a:rPr lang="en-GB" sz="1800" dirty="0">
                <a:latin typeface="Arial"/>
                <a:cs typeface="Arial"/>
              </a:rPr>
              <a:t>Published articles to include a 'Data Access Statement' stating where the data can be accessed and under what conditions</a:t>
            </a:r>
            <a:endParaRPr lang="en-GB" altLang="en-US" sz="1800" dirty="0">
              <a:latin typeface="Arial"/>
              <a:cs typeface="Arial"/>
            </a:endParaRPr>
          </a:p>
          <a:p>
            <a:endParaRPr lang="en-GB" sz="1800"/>
          </a:p>
        </p:txBody>
      </p:sp>
      <p:pic>
        <p:nvPicPr>
          <p:cNvPr id="4" name="Picture 4">
            <a:extLst>
              <a:ext uri="{FF2B5EF4-FFF2-40B4-BE49-F238E27FC236}">
                <a16:creationId xmlns:a16="http://schemas.microsoft.com/office/drawing/2014/main" id="{2A582E8D-5E3C-1050-3191-606E2AA5BCC4}"/>
              </a:ext>
            </a:extLst>
          </p:cNvPr>
          <p:cNvPicPr>
            <a:picLocks noChangeAspect="1"/>
          </p:cNvPicPr>
          <p:nvPr/>
        </p:nvPicPr>
        <p:blipFill>
          <a:blip r:embed="rId3"/>
          <a:stretch>
            <a:fillRect/>
          </a:stretch>
        </p:blipFill>
        <p:spPr>
          <a:xfrm>
            <a:off x="7321214" y="271644"/>
            <a:ext cx="1509963" cy="1238889"/>
          </a:xfrm>
          <a:prstGeom prst="rect">
            <a:avLst/>
          </a:prstGeom>
        </p:spPr>
      </p:pic>
    </p:spTree>
    <p:extLst>
      <p:ext uri="{BB962C8B-B14F-4D97-AF65-F5344CB8AC3E}">
        <p14:creationId xmlns:p14="http://schemas.microsoft.com/office/powerpoint/2010/main" val="221883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263DD-0A30-4479-AB03-DE415EB2829D}"/>
              </a:ext>
            </a:extLst>
          </p:cNvPr>
          <p:cNvSpPr>
            <a:spLocks noGrp="1"/>
          </p:cNvSpPr>
          <p:nvPr>
            <p:ph idx="1"/>
          </p:nvPr>
        </p:nvSpPr>
        <p:spPr>
          <a:xfrm>
            <a:off x="370801" y="1405456"/>
            <a:ext cx="8402400" cy="3218752"/>
          </a:xfrm>
        </p:spPr>
        <p:txBody>
          <a:bodyPr vert="horz" lIns="91440" tIns="45720" rIns="91440" bIns="45720" rtlCol="0" anchor="t">
            <a:normAutofit fontScale="70000" lnSpcReduction="20000"/>
          </a:bodyPr>
          <a:lstStyle/>
          <a:p>
            <a:pPr>
              <a:lnSpc>
                <a:spcPct val="150000"/>
              </a:lnSpc>
            </a:pPr>
            <a:r>
              <a:rPr lang="en-GB" altLang="en-US" sz="2000" dirty="0">
                <a:latin typeface="Arial"/>
                <a:cs typeface="Arial"/>
              </a:rPr>
              <a:t>Strongly advocate further reuse of data, but recognise some research data are more sensitive than others</a:t>
            </a:r>
          </a:p>
          <a:p>
            <a:pPr>
              <a:lnSpc>
                <a:spcPct val="150000"/>
              </a:lnSpc>
            </a:pPr>
            <a:r>
              <a:rPr lang="en-GB" altLang="en-US" sz="2000" dirty="0">
                <a:latin typeface="Arial"/>
                <a:cs typeface="Arial"/>
              </a:rPr>
              <a:t>Require a Data Management Plan at application (max 3 pages)</a:t>
            </a:r>
          </a:p>
          <a:p>
            <a:pPr>
              <a:lnSpc>
                <a:spcPct val="150000"/>
              </a:lnSpc>
            </a:pPr>
            <a:r>
              <a:rPr lang="en-GB" altLang="en-US" sz="2000" dirty="0">
                <a:latin typeface="Arial"/>
                <a:cs typeface="Arial"/>
              </a:rPr>
              <a:t>Information on new data, quality assurance and data security</a:t>
            </a:r>
          </a:p>
          <a:p>
            <a:pPr>
              <a:lnSpc>
                <a:spcPct val="150000"/>
              </a:lnSpc>
            </a:pPr>
            <a:r>
              <a:rPr lang="en-US" altLang="en-US" sz="2000" dirty="0">
                <a:latin typeface="Arial"/>
                <a:cs typeface="Arial"/>
              </a:rPr>
              <a:t>Data sharing and any expected difficulties e.g. consent, ethical issues</a:t>
            </a:r>
          </a:p>
          <a:p>
            <a:pPr>
              <a:lnSpc>
                <a:spcPct val="150000"/>
              </a:lnSpc>
            </a:pPr>
            <a:r>
              <a:rPr lang="en-US" altLang="en-US" sz="2000" dirty="0">
                <a:latin typeface="Arial"/>
                <a:cs typeface="Arial"/>
              </a:rPr>
              <a:t>Data must be made available for re-use or offered to the UKDS within three months of the end of the grant (or final payment may be withheld)</a:t>
            </a:r>
          </a:p>
          <a:p>
            <a:pPr>
              <a:lnSpc>
                <a:spcPct val="150000"/>
              </a:lnSpc>
            </a:pPr>
            <a:r>
              <a:rPr lang="en-GB" sz="2000" dirty="0">
                <a:latin typeface="Arial"/>
                <a:cs typeface="Arial"/>
              </a:rPr>
              <a:t>Published articles to include a 'Data Access Statement' stating where the data can be accessed and under what conditions</a:t>
            </a:r>
            <a:endParaRPr lang="en-US" altLang="en-US" sz="2000" dirty="0">
              <a:latin typeface="Arial"/>
              <a:cs typeface="Arial"/>
            </a:endParaRPr>
          </a:p>
        </p:txBody>
      </p:sp>
      <p:sp>
        <p:nvSpPr>
          <p:cNvPr id="5" name="Rectangle 4">
            <a:extLst>
              <a:ext uri="{FF2B5EF4-FFF2-40B4-BE49-F238E27FC236}">
                <a16:creationId xmlns:a16="http://schemas.microsoft.com/office/drawing/2014/main" id="{6A6D7484-B598-4899-AD90-5BAB01B47712}"/>
              </a:ext>
            </a:extLst>
          </p:cNvPr>
          <p:cNvSpPr/>
          <p:nvPr/>
        </p:nvSpPr>
        <p:spPr>
          <a:xfrm>
            <a:off x="370801" y="452841"/>
            <a:ext cx="5655030" cy="461665"/>
          </a:xfrm>
          <a:prstGeom prst="rect">
            <a:avLst/>
          </a:prstGeom>
        </p:spPr>
        <p:txBody>
          <a:bodyPr wrap="square">
            <a:spAutoFit/>
          </a:bodyPr>
          <a:lstStyle/>
          <a:p>
            <a:r>
              <a:rPr lang="en-GB" altLang="en-US" sz="2400">
                <a:solidFill>
                  <a:srgbClr val="442975"/>
                </a:solidFill>
                <a:latin typeface="Rockwell" panose="02060603020205020403" pitchFamily="18" charset="0"/>
              </a:rPr>
              <a:t>ESRC Data Management Plan</a:t>
            </a:r>
          </a:p>
        </p:txBody>
      </p:sp>
      <p:pic>
        <p:nvPicPr>
          <p:cNvPr id="2" name="Picture 3">
            <a:extLst>
              <a:ext uri="{FF2B5EF4-FFF2-40B4-BE49-F238E27FC236}">
                <a16:creationId xmlns:a16="http://schemas.microsoft.com/office/drawing/2014/main" id="{AEF36266-D17B-55A0-A1D7-B242600E7BFD}"/>
              </a:ext>
            </a:extLst>
          </p:cNvPr>
          <p:cNvPicPr>
            <a:picLocks noChangeAspect="1"/>
          </p:cNvPicPr>
          <p:nvPr/>
        </p:nvPicPr>
        <p:blipFill>
          <a:blip r:embed="rId3"/>
          <a:stretch>
            <a:fillRect/>
          </a:stretch>
        </p:blipFill>
        <p:spPr>
          <a:xfrm>
            <a:off x="7366334" y="226525"/>
            <a:ext cx="1419726" cy="1178732"/>
          </a:xfrm>
          <a:prstGeom prst="rect">
            <a:avLst/>
          </a:prstGeom>
        </p:spPr>
      </p:pic>
    </p:spTree>
    <p:extLst>
      <p:ext uri="{BB962C8B-B14F-4D97-AF65-F5344CB8AC3E}">
        <p14:creationId xmlns:p14="http://schemas.microsoft.com/office/powerpoint/2010/main" val="327017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6E847-B3D1-4075-AB17-BF8EA1D3D0E3}"/>
              </a:ext>
            </a:extLst>
          </p:cNvPr>
          <p:cNvSpPr>
            <a:spLocks noGrp="1"/>
          </p:cNvSpPr>
          <p:nvPr>
            <p:ph idx="1"/>
          </p:nvPr>
        </p:nvSpPr>
        <p:spPr/>
        <p:txBody>
          <a:bodyPr>
            <a:normAutofit fontScale="92500" lnSpcReduction="10000"/>
          </a:bodyPr>
          <a:lstStyle/>
          <a:p>
            <a:pPr marL="285750" indent="-285750">
              <a:lnSpc>
                <a:spcPct val="150000"/>
              </a:lnSpc>
              <a:buFont typeface="Arial" panose="020B0604020202020204" pitchFamily="34" charset="0"/>
              <a:buChar char="•"/>
              <a:defRPr/>
            </a:pPr>
            <a:r>
              <a:rPr lang="en-GB" dirty="0"/>
              <a:t>Never store valuable/sensitive data on USB drives, Dropbox, </a:t>
            </a:r>
            <a:r>
              <a:rPr lang="en-GB" dirty="0" err="1"/>
              <a:t>MyFiles</a:t>
            </a:r>
            <a:r>
              <a:rPr lang="en-GB" dirty="0"/>
              <a:t> or any single PC’s hard drive</a:t>
            </a:r>
          </a:p>
          <a:p>
            <a:pPr marL="285750" indent="-285750">
              <a:lnSpc>
                <a:spcPct val="150000"/>
              </a:lnSpc>
              <a:buFont typeface="Arial" panose="020B0604020202020204" pitchFamily="34" charset="0"/>
              <a:buChar char="•"/>
              <a:defRPr/>
            </a:pPr>
            <a:r>
              <a:rPr lang="en-GB" dirty="0" err="1"/>
              <a:t>UoB</a:t>
            </a:r>
            <a:r>
              <a:rPr lang="en-GB" dirty="0"/>
              <a:t> provide the Research Data Storage Facility (RDSF*). 5TB free per PI, can be shared with collaborators</a:t>
            </a:r>
          </a:p>
          <a:p>
            <a:pPr marL="285750" indent="-285750">
              <a:lnSpc>
                <a:spcPct val="150000"/>
              </a:lnSpc>
              <a:buFont typeface="Arial" panose="020B0604020202020204" pitchFamily="34" charset="0"/>
              <a:buChar char="•"/>
              <a:defRPr/>
            </a:pPr>
            <a:r>
              <a:rPr lang="en-GB" dirty="0"/>
              <a:t>Other </a:t>
            </a:r>
            <a:r>
              <a:rPr lang="en-GB" i="1" dirty="0"/>
              <a:t>secure</a:t>
            </a:r>
            <a:r>
              <a:rPr lang="en-GB" dirty="0"/>
              <a:t> storage is fine (e.g. NHS servers, suitable departmental store) </a:t>
            </a:r>
          </a:p>
          <a:p>
            <a:endParaRPr lang="en-GB" dirty="0"/>
          </a:p>
        </p:txBody>
      </p:sp>
      <p:sp>
        <p:nvSpPr>
          <p:cNvPr id="4" name="Title 1">
            <a:extLst>
              <a:ext uri="{FF2B5EF4-FFF2-40B4-BE49-F238E27FC236}">
                <a16:creationId xmlns:a16="http://schemas.microsoft.com/office/drawing/2014/main" id="{639ECD5C-8349-4BF6-9E42-7D457E09DA81}"/>
              </a:ext>
            </a:extLst>
          </p:cNvPr>
          <p:cNvSpPr>
            <a:spLocks noGrp="1"/>
          </p:cNvSpPr>
          <p:nvPr>
            <p:ph type="title"/>
          </p:nvPr>
        </p:nvSpPr>
        <p:spPr>
          <a:xfrm>
            <a:off x="371475" y="274638"/>
            <a:ext cx="2738689" cy="993775"/>
          </a:xfrm>
        </p:spPr>
        <p:txBody>
          <a:bodyPr>
            <a:normAutofit/>
          </a:bodyPr>
          <a:lstStyle/>
          <a:p>
            <a:pPr>
              <a:defRPr/>
            </a:pPr>
            <a:r>
              <a:rPr lang="en-GB" altLang="en-US" sz="2400" dirty="0"/>
              <a:t>Storing data</a:t>
            </a:r>
            <a:endParaRPr lang="en-GB" altLang="en-US" sz="2400" dirty="0">
              <a:solidFill>
                <a:srgbClr val="022D62"/>
              </a:solidFill>
            </a:endParaRPr>
          </a:p>
        </p:txBody>
      </p:sp>
      <p:pic>
        <p:nvPicPr>
          <p:cNvPr id="6" name="Picture 3">
            <a:extLst>
              <a:ext uri="{FF2B5EF4-FFF2-40B4-BE49-F238E27FC236}">
                <a16:creationId xmlns:a16="http://schemas.microsoft.com/office/drawing/2014/main" id="{EACDDF79-2A2D-4AEC-B16C-2F2663827D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7624" y="163430"/>
            <a:ext cx="1779210" cy="110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FC35C6E-7DA0-427F-BB52-06CEBB6480FD}"/>
              </a:ext>
            </a:extLst>
          </p:cNvPr>
          <p:cNvSpPr txBox="1"/>
          <p:nvPr/>
        </p:nvSpPr>
        <p:spPr>
          <a:xfrm>
            <a:off x="2791597" y="4308863"/>
            <a:ext cx="5694560" cy="375552"/>
          </a:xfrm>
          <a:prstGeom prst="rect">
            <a:avLst/>
          </a:prstGeom>
          <a:noFill/>
        </p:spPr>
        <p:txBody>
          <a:bodyPr wrap="square" lIns="91440" tIns="45720" rIns="91440" bIns="45720" rtlCol="0" anchor="t">
            <a:spAutoFit/>
          </a:bodyPr>
          <a:lstStyle/>
          <a:p>
            <a:pPr algn="r">
              <a:lnSpc>
                <a:spcPct val="150000"/>
              </a:lnSpc>
              <a:defRPr/>
            </a:pPr>
            <a:r>
              <a:rPr lang="en-GB" sz="1400" dirty="0"/>
              <a:t> * </a:t>
            </a:r>
            <a:r>
              <a:rPr lang="en-GB" sz="1400" dirty="0">
                <a:hlinkClick r:id="rId4"/>
              </a:rPr>
              <a:t>www.bristol.ac.uk/acrc/research-data-storage-facility/</a:t>
            </a:r>
            <a:endParaRPr lang="en-GB" sz="1400" dirty="0"/>
          </a:p>
        </p:txBody>
      </p:sp>
    </p:spTree>
    <p:extLst>
      <p:ext uri="{BB962C8B-B14F-4D97-AF65-F5344CB8AC3E}">
        <p14:creationId xmlns:p14="http://schemas.microsoft.com/office/powerpoint/2010/main" val="327942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4490-F449-4959-8A6F-AC6CE1420870}"/>
              </a:ext>
            </a:extLst>
          </p:cNvPr>
          <p:cNvSpPr>
            <a:spLocks noGrp="1"/>
          </p:cNvSpPr>
          <p:nvPr>
            <p:ph type="title"/>
          </p:nvPr>
        </p:nvSpPr>
        <p:spPr/>
        <p:txBody>
          <a:bodyPr/>
          <a:lstStyle/>
          <a:p>
            <a:r>
              <a:rPr lang="en-GB" sz="2400"/>
              <a:t>Organising data</a:t>
            </a:r>
            <a:br>
              <a:rPr lang="en-GB" sz="2400"/>
            </a:br>
            <a:endParaRPr lang="en-GB" sz="2400"/>
          </a:p>
        </p:txBody>
      </p:sp>
      <p:sp>
        <p:nvSpPr>
          <p:cNvPr id="3" name="Content Placeholder 2">
            <a:extLst>
              <a:ext uri="{FF2B5EF4-FFF2-40B4-BE49-F238E27FC236}">
                <a16:creationId xmlns:a16="http://schemas.microsoft.com/office/drawing/2014/main" id="{BD8942CE-DB1D-4DFF-84D6-565AD6A82DF8}"/>
              </a:ext>
            </a:extLst>
          </p:cNvPr>
          <p:cNvSpPr>
            <a:spLocks noGrp="1"/>
          </p:cNvSpPr>
          <p:nvPr>
            <p:ph idx="1"/>
          </p:nvPr>
        </p:nvSpPr>
        <p:spPr>
          <a:xfrm>
            <a:off x="370800" y="1046876"/>
            <a:ext cx="8402400" cy="2888456"/>
          </a:xfrm>
        </p:spPr>
        <p:txBody>
          <a:bodyPr vert="horz" lIns="91440" tIns="45720" rIns="91440" bIns="45720" rtlCol="0" anchor="t">
            <a:normAutofit fontScale="77500" lnSpcReduction="20000"/>
          </a:bodyPr>
          <a:lstStyle/>
          <a:p>
            <a:pPr>
              <a:lnSpc>
                <a:spcPct val="150000"/>
              </a:lnSpc>
              <a:buFont typeface="Arial" charset="0"/>
              <a:buChar char="•"/>
              <a:defRPr/>
            </a:pPr>
            <a:r>
              <a:rPr lang="en-GB" sz="2400"/>
              <a:t>Include how files &amp; folders will be named</a:t>
            </a:r>
          </a:p>
          <a:p>
            <a:pPr>
              <a:lnSpc>
                <a:spcPct val="150000"/>
              </a:lnSpc>
              <a:buFont typeface="Arial" charset="0"/>
              <a:buChar char="•"/>
              <a:defRPr/>
            </a:pPr>
            <a:r>
              <a:rPr lang="en-GB" sz="2400"/>
              <a:t>How versions will be controlled</a:t>
            </a:r>
          </a:p>
          <a:p>
            <a:pPr>
              <a:lnSpc>
                <a:spcPct val="150000"/>
              </a:lnSpc>
              <a:buFont typeface="Arial" charset="0"/>
              <a:buChar char="•"/>
              <a:defRPr/>
            </a:pPr>
            <a:r>
              <a:rPr lang="en-GB" sz="2400"/>
              <a:t>If producing traditional databases, what the columns and row labels are</a:t>
            </a:r>
          </a:p>
          <a:p>
            <a:pPr>
              <a:lnSpc>
                <a:spcPct val="150000"/>
              </a:lnSpc>
              <a:buFont typeface="Arial" charset="0"/>
              <a:buChar char="•"/>
              <a:defRPr/>
            </a:pPr>
            <a:r>
              <a:rPr lang="en-GB" sz="2400"/>
              <a:t>See FAIRsharing.org for standards, databases, policies used in your fields</a:t>
            </a:r>
          </a:p>
          <a:p>
            <a:pPr>
              <a:lnSpc>
                <a:spcPct val="150000"/>
              </a:lnSpc>
              <a:buFont typeface="Arial" charset="0"/>
              <a:buChar char="•"/>
              <a:defRPr/>
            </a:pPr>
            <a:r>
              <a:rPr lang="en-GB" sz="2400">
                <a:latin typeface="Arial"/>
                <a:cs typeface="Arial"/>
              </a:rPr>
              <a:t>The Research Data Service runs Data Management Training courses, and has a bootcamp and guidance documents on the webpage</a:t>
            </a:r>
            <a:endParaRPr lang="en-GB" sz="2400"/>
          </a:p>
          <a:p>
            <a:pPr marL="0" indent="0">
              <a:lnSpc>
                <a:spcPct val="150000"/>
              </a:lnSpc>
              <a:buNone/>
              <a:defRPr/>
            </a:pPr>
            <a:endParaRPr lang="en-GB" sz="2400"/>
          </a:p>
          <a:p>
            <a:endParaRPr lang="en-GB"/>
          </a:p>
        </p:txBody>
      </p:sp>
      <p:pic>
        <p:nvPicPr>
          <p:cNvPr id="5" name="Content Placeholder 6">
            <a:extLst>
              <a:ext uri="{FF2B5EF4-FFF2-40B4-BE49-F238E27FC236}">
                <a16:creationId xmlns:a16="http://schemas.microsoft.com/office/drawing/2014/main" id="{96AEA08A-5B1C-4A2B-A229-7837081681E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341595" y="209950"/>
            <a:ext cx="2295319" cy="1532083"/>
          </a:xfrm>
          <a:prstGeom prst="rect">
            <a:avLst/>
          </a:prstGeom>
        </p:spPr>
      </p:pic>
    </p:spTree>
    <p:extLst>
      <p:ext uri="{BB962C8B-B14F-4D97-AF65-F5344CB8AC3E}">
        <p14:creationId xmlns:p14="http://schemas.microsoft.com/office/powerpoint/2010/main" val="3865873217"/>
      </p:ext>
    </p:extLst>
  </p:cSld>
  <p:clrMapOvr>
    <a:masterClrMapping/>
  </p:clrMapOvr>
</p:sld>
</file>

<file path=ppt/theme/theme1.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2F8F13-2998-DF4F-BD55-F97E0348F1D9}" vid="{F083564A-2207-4647-8BE4-8FD103A87836}"/>
    </a:ext>
  </a:extLst>
</a:theme>
</file>

<file path=ppt/theme/theme2.xml><?xml version="1.0" encoding="utf-8"?>
<a:theme xmlns:a="http://schemas.openxmlformats.org/drawingml/2006/main" name="University of Bristol (Custom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2F8F13-2998-DF4F-BD55-F97E0348F1D9}" vid="{2CA93492-6BF1-6943-AC27-762D379CC7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EFCF5D7B399647A859F00E6CB45BA4" ma:contentTypeVersion="17" ma:contentTypeDescription="Create a new document." ma:contentTypeScope="" ma:versionID="09e45d99756996126aca771130559af7">
  <xsd:schema xmlns:xsd="http://www.w3.org/2001/XMLSchema" xmlns:xs="http://www.w3.org/2001/XMLSchema" xmlns:p="http://schemas.microsoft.com/office/2006/metadata/properties" xmlns:ns2="a7d0a5bd-1469-400c-ab90-4df0911694a8" xmlns:ns3="c5ce788b-c9c3-48a5-b2fa-26f420a4ff5e" xmlns:ns4="edb9d0e4-5370-4cfb-9e4e-bdf6de379f60" targetNamespace="http://schemas.microsoft.com/office/2006/metadata/properties" ma:root="true" ma:fieldsID="350ff192e5f01332fa40d4e1dca37229" ns2:_="" ns3:_="" ns4:_="">
    <xsd:import namespace="a7d0a5bd-1469-400c-ab90-4df0911694a8"/>
    <xsd:import namespace="c5ce788b-c9c3-48a5-b2fa-26f420a4ff5e"/>
    <xsd:import namespace="edb9d0e4-5370-4cfb-9e4e-bdf6de379f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imag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0a5bd-1469-400c-ab90-4df091169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Thumbnail" ma:internalName="image">
      <xsd:simpleType>
        <xsd:restriction base="dms:Unknow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ce788b-c9c3-48a5-b2fa-26f420a4ff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67a8486-e1ce-483a-aae6-3f542d2479da}" ma:internalName="TaxCatchAll" ma:showField="CatchAllData" ma:web="c5ce788b-c9c3-48a5-b2fa-26f420a4ff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5ce788b-c9c3-48a5-b2fa-26f420a4ff5e">
      <UserInfo>
        <DisplayName>Kirsty Merrett</DisplayName>
        <AccountId>13</AccountId>
        <AccountType/>
      </UserInfo>
    </SharedWithUsers>
    <image xmlns="a7d0a5bd-1469-400c-ab90-4df0911694a8" xsi:nil="true"/>
    <TaxCatchAll xmlns="edb9d0e4-5370-4cfb-9e4e-bdf6de379f60" xsi:nil="true"/>
    <lcf76f155ced4ddcb4097134ff3c332f xmlns="a7d0a5bd-1469-400c-ab90-4df0911694a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7D1AAC-CCB8-48FD-9BE6-8E3F98EA3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d0a5bd-1469-400c-ab90-4df0911694a8"/>
    <ds:schemaRef ds:uri="c5ce788b-c9c3-48a5-b2fa-26f420a4ff5e"/>
    <ds:schemaRef ds:uri="edb9d0e4-5370-4cfb-9e4e-bdf6de37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E5714F-CE8D-48F1-8908-9DE14CDBD4CA}">
  <ds:schemaRefs>
    <ds:schemaRef ds:uri="http://schemas.microsoft.com/office/2006/metadata/properties"/>
    <ds:schemaRef ds:uri="http://schemas.microsoft.com/office/infopath/2007/PartnerControls"/>
    <ds:schemaRef ds:uri="c5ce788b-c9c3-48a5-b2fa-26f420a4ff5e"/>
    <ds:schemaRef ds:uri="a7d0a5bd-1469-400c-ab90-4df0911694a8"/>
    <ds:schemaRef ds:uri="edb9d0e4-5370-4cfb-9e4e-bdf6de379f60"/>
  </ds:schemaRefs>
</ds:datastoreItem>
</file>

<file path=customXml/itemProps3.xml><?xml version="1.0" encoding="utf-8"?>
<ds:datastoreItem xmlns:ds="http://schemas.openxmlformats.org/officeDocument/2006/customXml" ds:itemID="{58E71C95-2072-4FE3-824C-761BA85B61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UoB RED widescreen_ROCKWELL</Template>
  <Application>Microsoft Office PowerPoint</Application>
  <PresentationFormat>On-screen Show (16:9)</PresentationFormat>
  <Slides>15</Slides>
  <Notes>14</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University of Bristol (Main URL)</vt:lpstr>
      <vt:lpstr>University of Bristol (Custom URL)</vt:lpstr>
      <vt:lpstr>Data Management Planning for grant writing:   Arts &amp; Social Sciences  and Law</vt:lpstr>
      <vt:lpstr>What is research data?</vt:lpstr>
      <vt:lpstr>PowerPoint Presentation</vt:lpstr>
      <vt:lpstr>General principles</vt:lpstr>
      <vt:lpstr>Research data &amp; grant writing</vt:lpstr>
      <vt:lpstr>AHRC Data Management Plan</vt:lpstr>
      <vt:lpstr>PowerPoint Presentation</vt:lpstr>
      <vt:lpstr>Storing data</vt:lpstr>
      <vt:lpstr>Organising data </vt:lpstr>
      <vt:lpstr>Costing </vt:lpstr>
      <vt:lpstr>Research data &amp; publishing</vt:lpstr>
      <vt:lpstr>Open Access Costs</vt:lpstr>
      <vt:lpstr>Sharing data</vt:lpstr>
      <vt:lpstr>Key points when planning data management</vt:lpstr>
      <vt:lpstr>University of Bristol Research Data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Merrett</dc:creator>
  <cp:revision>110</cp:revision>
  <dcterms:created xsi:type="dcterms:W3CDTF">2019-09-18T08:08:31Z</dcterms:created>
  <dcterms:modified xsi:type="dcterms:W3CDTF">2023-01-25T15:06:17Z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0x010100B1EFCF5D7B399647A859F00E6CB45BA4</vt:lpwstr>
  </property>
  <property fmtid="{D5CDD505-2E9C-101B-9397-08002B2CF9AE}" pid="3" name="MediaServiceImageTags">
    <vt:lpwstr/>
  </property>
</Properties>
</file>